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56" r:id="rId2"/>
    <p:sldId id="279" r:id="rId3"/>
    <p:sldId id="280" r:id="rId4"/>
    <p:sldId id="270" r:id="rId5"/>
    <p:sldId id="271" r:id="rId6"/>
    <p:sldId id="273" r:id="rId7"/>
    <p:sldId id="281" r:id="rId8"/>
    <p:sldId id="275" r:id="rId9"/>
    <p:sldId id="276" r:id="rId10"/>
    <p:sldId id="277" r:id="rId11"/>
    <p:sldId id="282" r:id="rId12"/>
    <p:sldId id="278" r:id="rId13"/>
    <p:sldId id="283" r:id="rId14"/>
    <p:sldId id="284" r:id="rId15"/>
    <p:sldId id="28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2B4F"/>
    <a:srgbClr val="F6831F"/>
    <a:srgbClr val="FFFFFF"/>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59"/>
    <p:restoredTop sz="75224" autoAdjust="0"/>
  </p:normalViewPr>
  <p:slideViewPr>
    <p:cSldViewPr snapToGrid="0" snapToObjects="1">
      <p:cViewPr varScale="1">
        <p:scale>
          <a:sx n="56" d="100"/>
          <a:sy n="56" d="100"/>
        </p:scale>
        <p:origin x="205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280" d="100"/>
          <a:sy n="280" d="100"/>
        </p:scale>
        <p:origin x="102" y="-115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F50375-8364-AD40-8447-A72572E480DE}" type="datetimeFigureOut">
              <a:rPr lang="en-US" smtClean="0"/>
              <a:pPr/>
              <a:t>4/29/2018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29D123-4B8D-3443-837E-E8522ACE1F86}" type="slidenum">
              <a:rPr lang="en-US" smtClean="0"/>
              <a:pPr/>
              <a:t>‹#›</a:t>
            </a:fld>
            <a:endParaRPr lang="en-US"/>
          </a:p>
        </p:txBody>
      </p:sp>
    </p:spTree>
    <p:extLst>
      <p:ext uri="{BB962C8B-B14F-4D97-AF65-F5344CB8AC3E}">
        <p14:creationId xmlns:p14="http://schemas.microsoft.com/office/powerpoint/2010/main" val="1207549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7B04EA-542E-CD44-82F2-64138D7E98CF}" type="datetimeFigureOut">
              <a:rPr lang="en-US" smtClean="0"/>
              <a:pPr/>
              <a:t>4/29/2018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59792-F2D3-DE41-9C68-F7287CCDFB98}" type="slidenum">
              <a:rPr lang="en-US" smtClean="0"/>
              <a:pPr/>
              <a:t>‹#›</a:t>
            </a:fld>
            <a:endParaRPr lang="en-US"/>
          </a:p>
        </p:txBody>
      </p:sp>
    </p:spTree>
    <p:extLst>
      <p:ext uri="{BB962C8B-B14F-4D97-AF65-F5344CB8AC3E}">
        <p14:creationId xmlns:p14="http://schemas.microsoft.com/office/powerpoint/2010/main" val="156201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a:t>
            </a:fld>
            <a:endParaRPr lang="en-US" dirty="0"/>
          </a:p>
        </p:txBody>
      </p:sp>
    </p:spTree>
    <p:extLst>
      <p:ext uri="{BB962C8B-B14F-4D97-AF65-F5344CB8AC3E}">
        <p14:creationId xmlns:p14="http://schemas.microsoft.com/office/powerpoint/2010/main" val="559894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630238"/>
            <a:ext cx="4114800" cy="3086100"/>
          </a:xfrm>
        </p:spPr>
      </p:sp>
      <p:sp>
        <p:nvSpPr>
          <p:cNvPr id="3" name="Notes Placeholder 2"/>
          <p:cNvSpPr>
            <a:spLocks noGrp="1"/>
          </p:cNvSpPr>
          <p:nvPr>
            <p:ph type="body" idx="1"/>
          </p:nvPr>
        </p:nvSpPr>
        <p:spPr>
          <a:xfrm>
            <a:off x="685800" y="4400550"/>
            <a:ext cx="5486400" cy="4434840"/>
          </a:xfrm>
        </p:spPr>
        <p:txBody>
          <a:bodyPr/>
          <a:lstStyle/>
          <a:p>
            <a:r>
              <a:rPr lang="en-US" sz="1200" kern="1200" dirty="0" smtClean="0">
                <a:solidFill>
                  <a:schemeClr val="tx1"/>
                </a:solidFill>
                <a:effectLst/>
                <a:latin typeface="+mn-lt"/>
                <a:ea typeface="+mn-ea"/>
                <a:cs typeface="+mn-cs"/>
              </a:rPr>
              <a:t>	Cisco Systems Inc. is the largest networking company globally and was the most valuable company globally in 2000, with a $500 billion market capitalization (Kahler, 2015). There was an addition of its stock on June 8, 2009, to the Dow Jones Industrial Average. Additionally, it is also included in the S &amp; P 500 index, the Russell 1000 index, NASDAQ-100 index as well as the 1000 Growth Stock Index.</a:t>
            </a:r>
          </a:p>
          <a:p>
            <a:r>
              <a:rPr lang="en-US" sz="1200" kern="1200" dirty="0" smtClean="0">
                <a:solidFill>
                  <a:schemeClr val="tx1"/>
                </a:solidFill>
                <a:effectLst/>
                <a:latin typeface="+mn-lt"/>
                <a:ea typeface="+mn-ea"/>
                <a:cs typeface="+mn-cs"/>
              </a:rPr>
              <a:t>	The computer science university students who founded the company include Sandy Lerner and Leonard </a:t>
            </a:r>
            <a:r>
              <a:rPr lang="en-US" sz="1200" kern="1200" dirty="0" err="1" smtClean="0">
                <a:solidFill>
                  <a:schemeClr val="tx1"/>
                </a:solidFill>
                <a:effectLst/>
                <a:latin typeface="+mn-lt"/>
                <a:ea typeface="+mn-ea"/>
                <a:cs typeface="+mn-cs"/>
              </a:rPr>
              <a:t>Bosack</a:t>
            </a:r>
            <a:r>
              <a:rPr lang="en-US" sz="1200" kern="1200" dirty="0" smtClean="0">
                <a:solidFill>
                  <a:schemeClr val="tx1"/>
                </a:solidFill>
                <a:effectLst/>
                <a:latin typeface="+mn-lt"/>
                <a:ea typeface="+mn-ea"/>
                <a:cs typeface="+mn-cs"/>
              </a:rPr>
              <a:t>. The two initiated the Local Area Network (LAN) concept, which is being used for connecting geographically different computers over a multiprotocol router system. The company has continued to massively invest</a:t>
            </a:r>
            <a:r>
              <a:rPr lang="en-US" sz="1200" kern="1200" baseline="0" dirty="0" smtClean="0">
                <a:solidFill>
                  <a:schemeClr val="tx1"/>
                </a:solidFill>
                <a:effectLst/>
                <a:latin typeface="+mn-lt"/>
                <a:ea typeface="+mn-ea"/>
                <a:cs typeface="+mn-cs"/>
              </a:rPr>
              <a:t> in the technology industry, and hence, the reason it is the largest networking company globally.</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2</a:t>
            </a:fld>
            <a:endParaRPr lang="en-US"/>
          </a:p>
        </p:txBody>
      </p:sp>
    </p:spTree>
    <p:extLst>
      <p:ext uri="{BB962C8B-B14F-4D97-AF65-F5344CB8AC3E}">
        <p14:creationId xmlns:p14="http://schemas.microsoft.com/office/powerpoint/2010/main" val="3050229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944069"/>
          </a:xfrm>
        </p:spPr>
        <p:txBody>
          <a:bodyPr/>
          <a:lstStyle/>
          <a:p>
            <a:r>
              <a:rPr lang="en-US" sz="1200" kern="1200" baseline="0" dirty="0">
                <a:solidFill>
                  <a:schemeClr val="tx1"/>
                </a:solidFill>
                <a:latin typeface="+mn-lt"/>
                <a:ea typeface="+mn-ea"/>
                <a:cs typeface="+mn-cs"/>
              </a:rPr>
              <a:t>     </a:t>
            </a:r>
            <a:r>
              <a:rPr lang="en-US" sz="1200" kern="1200" dirty="0" smtClean="0">
                <a:solidFill>
                  <a:schemeClr val="tx1"/>
                </a:solidFill>
                <a:effectLst/>
                <a:latin typeface="+mn-lt"/>
                <a:ea typeface="+mn-ea"/>
                <a:cs typeface="+mn-cs"/>
              </a:rPr>
              <a:t>The management hierarchy structure at Cisco is similar to the mid-management and the entry-level position as it is in the top management. Therefore, the company has junior level managers, mid-level and the entry-level employees (Pearson, 2017). The structure in all the levels is similar to the one shown above. That helps in</a:t>
            </a:r>
            <a:r>
              <a:rPr lang="en-US" sz="1200" kern="1200" baseline="0" dirty="0" smtClean="0">
                <a:solidFill>
                  <a:schemeClr val="tx1"/>
                </a:solidFill>
                <a:effectLst/>
                <a:latin typeface="+mn-lt"/>
                <a:ea typeface="+mn-ea"/>
                <a:cs typeface="+mn-cs"/>
              </a:rPr>
              <a:t> decentralization of power and gives the junior managers the chance to make decisions. The managers at the different levels have the powers of making decisions as long as the decisions are for the benefit of the company.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The hierarchical structure at Cisco is very effective in that each level of the organization has its managers who solve the problems that arise. In cases where the issue cannot be resolved at the lower levels, it is escalated to the mid and top management. The junior and mid-level managers make decisions on certain aspects, however other significant decisions of the company are made by the top management.</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3</a:t>
            </a:fld>
            <a:endParaRPr lang="en-US"/>
          </a:p>
        </p:txBody>
      </p:sp>
    </p:spTree>
    <p:extLst>
      <p:ext uri="{BB962C8B-B14F-4D97-AF65-F5344CB8AC3E}">
        <p14:creationId xmlns:p14="http://schemas.microsoft.com/office/powerpoint/2010/main" val="181985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The internal factors impacting change at Cisco include the structure of the organization, which is well organized to drive the change agenda (</a:t>
            </a:r>
            <a:r>
              <a:rPr lang="en-US" dirty="0" smtClean="0"/>
              <a:t>Ashkanasy et al., 2016)</a:t>
            </a:r>
            <a:r>
              <a:rPr lang="en-US" sz="1200" kern="1200" dirty="0" smtClean="0">
                <a:solidFill>
                  <a:schemeClr val="tx1"/>
                </a:solidFill>
                <a:effectLst/>
                <a:latin typeface="+mn-lt"/>
                <a:ea typeface="+mn-ea"/>
                <a:cs typeface="+mn-cs"/>
              </a:rPr>
              <a:t>. There are hierarchies which ensure that whenever there is a problem, it is solved faster and in the best interest of the customers, the employees, and the company. The managers and leaders are also key in driving change for the company, they are the best in the industry due to the competitive recruitment policy of the company, and that leads to excellent results.</a:t>
            </a:r>
          </a:p>
          <a:p>
            <a:r>
              <a:rPr lang="en-US" sz="1200" kern="1200" dirty="0" smtClean="0">
                <a:solidFill>
                  <a:schemeClr val="tx1"/>
                </a:solidFill>
                <a:effectLst/>
                <a:latin typeface="+mn-lt"/>
                <a:ea typeface="+mn-ea"/>
                <a:cs typeface="+mn-cs"/>
              </a:rPr>
              <a:t>	The external factors affecting the company, include factors affecting the company from outside and include the customers, technology and the society at large. The company has a policy of customer's first approach where they take customers feedback seriously and act on it. Their products and services are customer-centric. It uses advanced technology which ensures the quality of its products is top notch (</a:t>
            </a:r>
            <a:r>
              <a:rPr lang="en-US" dirty="0" smtClean="0"/>
              <a:t>Ashkanasy et al., 2016)</a:t>
            </a:r>
            <a:r>
              <a:rPr lang="en-US" sz="1200" kern="1200" dirty="0" smtClean="0">
                <a:solidFill>
                  <a:schemeClr val="tx1"/>
                </a:solidFill>
                <a:effectLst/>
                <a:latin typeface="+mn-lt"/>
                <a:ea typeface="+mn-ea"/>
                <a:cs typeface="+mn-cs"/>
              </a:rPr>
              <a: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6E59792-F2D3-DE41-9C68-F7287CCDFB98}" type="slidenum">
              <a:rPr lang="en-US" smtClean="0"/>
              <a:pPr/>
              <a:t>4</a:t>
            </a:fld>
            <a:endParaRPr lang="en-US"/>
          </a:p>
        </p:txBody>
      </p:sp>
    </p:spTree>
    <p:extLst>
      <p:ext uri="{BB962C8B-B14F-4D97-AF65-F5344CB8AC3E}">
        <p14:creationId xmlns:p14="http://schemas.microsoft.com/office/powerpoint/2010/main" val="404341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According to the company CEO, its culture is driven by high integrity, and by giving back using the available resources for a positive global impact. Since the company was founded in 1984, it has designed and launched different customer-focused software's. Due to its culture of innovativeness, it has also designed various software's and servers that foster interactive relationships with its customers, partners, suppliers, and employees. Customer satisfaction is critical, and they ensure they get feedback from the customers to ensure there is an improvement.</a:t>
            </a:r>
          </a:p>
          <a:p>
            <a:r>
              <a:rPr lang="en-US" sz="1200" kern="1200" dirty="0" smtClean="0">
                <a:solidFill>
                  <a:schemeClr val="tx1"/>
                </a:solidFill>
                <a:effectLst/>
                <a:latin typeface="+mn-lt"/>
                <a:ea typeface="+mn-ea"/>
                <a:cs typeface="+mn-cs"/>
              </a:rPr>
              <a:t>	Its culture of employee involvement and empowerment has made the employees feel valued, and its retention rates are very high. The employees are therefore encouraged to take care of the company's assets as if they were their own. They behave in a manner that is per the culture of the organization due to the training and refreshers that they go through (</a:t>
            </a:r>
            <a:r>
              <a:rPr lang="en-US" sz="1200" kern="1200" dirty="0" err="1" smtClean="0">
                <a:solidFill>
                  <a:schemeClr val="tx1"/>
                </a:solidFill>
                <a:effectLst/>
                <a:latin typeface="+mn-lt"/>
                <a:ea typeface="+mn-ea"/>
                <a:cs typeface="+mn-cs"/>
              </a:rPr>
              <a:t>Besharov</a:t>
            </a:r>
            <a:r>
              <a:rPr lang="en-US" sz="1200" kern="1200" dirty="0" smtClean="0">
                <a:solidFill>
                  <a:schemeClr val="tx1"/>
                </a:solidFill>
                <a:effectLst/>
                <a:latin typeface="+mn-lt"/>
                <a:ea typeface="+mn-ea"/>
                <a:cs typeface="+mn-cs"/>
              </a:rPr>
              <a:t> &amp; Smith, 2014)</a:t>
            </a:r>
          </a:p>
          <a:p>
            <a:r>
              <a:rPr lang="en-US" sz="1200"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5</a:t>
            </a:fld>
            <a:endParaRPr lang="en-US"/>
          </a:p>
        </p:txBody>
      </p:sp>
    </p:spTree>
    <p:extLst>
      <p:ext uri="{BB962C8B-B14F-4D97-AF65-F5344CB8AC3E}">
        <p14:creationId xmlns:p14="http://schemas.microsoft.com/office/powerpoint/2010/main" val="3532149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   </a:t>
            </a:r>
            <a:r>
              <a:rPr lang="en-US" sz="1200" kern="1200" dirty="0" smtClean="0">
                <a:solidFill>
                  <a:schemeClr val="tx1"/>
                </a:solidFill>
                <a:latin typeface="+mn-lt"/>
                <a:ea typeface="+mn-ea"/>
                <a:cs typeface="+mn-cs"/>
              </a:rPr>
              <a:t>	</a:t>
            </a:r>
            <a:r>
              <a:rPr lang="en-US" sz="1200" kern="1200" dirty="0" smtClean="0">
                <a:solidFill>
                  <a:schemeClr val="tx1"/>
                </a:solidFill>
                <a:effectLst/>
                <a:latin typeface="+mn-lt"/>
                <a:ea typeface="+mn-ea"/>
                <a:cs typeface="+mn-cs"/>
              </a:rPr>
              <a:t>Cisco is a worldwide firm, which works with people from different backgrounds, cultures, ethnicities, genders, age, and abilities. Through that understanding and building on its cross-cultural competence, the company has been globally accepted since it understands how to work with people from different backgrounds. Additionally, its commitment to diversity and inclusivity in recruitment makes it a better competitor, and it gets many opportunities worldwide. The company also embraces the human network in all its multiplicity, and through that, it can foster innovation and talent in the workplace, which aids in better final products and services (</a:t>
            </a:r>
            <a:r>
              <a:rPr lang="en-US" dirty="0" smtClean="0"/>
              <a:t>Bolman &amp; Deal, 2017)</a:t>
            </a:r>
            <a:r>
              <a:rPr lang="en-US" sz="1200" kern="1200" dirty="0" smtClean="0">
                <a:solidFill>
                  <a:schemeClr val="tx1"/>
                </a:solidFill>
                <a:effectLst/>
                <a:latin typeface="+mn-lt"/>
                <a:ea typeface="+mn-ea"/>
                <a:cs typeface="+mn-cs"/>
              </a:rPr>
              <a:t> . </a:t>
            </a:r>
          </a:p>
          <a:p>
            <a:r>
              <a:rPr lang="en-US" sz="1200" kern="1200" dirty="0" smtClean="0">
                <a:solidFill>
                  <a:schemeClr val="tx1"/>
                </a:solidFill>
                <a:effectLst/>
                <a:latin typeface="+mn-lt"/>
                <a:ea typeface="+mn-ea"/>
                <a:cs typeface="+mn-cs"/>
              </a:rPr>
              <a:t>	Its recruitment policies and practices help it to diversify when recruiting, and that enables it to get top talent and people with a robust set of skills with different backgrounds and cultural experiences. The company has partnered with various organizations to ensure its policy of inclusivity is achieved. Among them include the society of women engineers, black engineers, and Hispanic engineers. Others include the Chinese Institute of Engineers and the Anita Borg Institute for Women and technology.</a:t>
            </a:r>
          </a:p>
          <a:p>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6</a:t>
            </a:fld>
            <a:endParaRPr lang="en-US"/>
          </a:p>
        </p:txBody>
      </p:sp>
    </p:spTree>
    <p:extLst>
      <p:ext uri="{BB962C8B-B14F-4D97-AF65-F5344CB8AC3E}">
        <p14:creationId xmlns:p14="http://schemas.microsoft.com/office/powerpoint/2010/main" val="75676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04310"/>
          </a:xfrm>
        </p:spPr>
        <p:txBody>
          <a:bodyPr/>
          <a:lstStyle/>
          <a:p>
            <a:r>
              <a:rPr lang="en-US" sz="1200" kern="1200" dirty="0" smtClean="0">
                <a:solidFill>
                  <a:schemeClr val="tx1"/>
                </a:solidFill>
                <a:effectLst/>
                <a:latin typeface="+mn-lt"/>
                <a:ea typeface="+mn-ea"/>
                <a:cs typeface="+mn-cs"/>
              </a:rPr>
              <a:t>	At Cisco, some teams work well to ensure the company achieves its targets. The recruitment and selection process is very competitive, and the company gets the best talent to steer forward its agenda. The selected team therefore collaborate and work together in the interests of the company. </a:t>
            </a:r>
          </a:p>
          <a:p>
            <a:r>
              <a:rPr lang="en-US" sz="1200" kern="1200" dirty="0" smtClean="0">
                <a:solidFill>
                  <a:schemeClr val="tx1"/>
                </a:solidFill>
                <a:effectLst/>
                <a:latin typeface="+mn-lt"/>
                <a:ea typeface="+mn-ea"/>
                <a:cs typeface="+mn-cs"/>
              </a:rPr>
              <a:t>	The company uses people with different skills differently. For example, specialists in IT are placed in the IT department, those in Finance are put in the finance department and so on. That way, each of the individuals utilizes their set of skills effectively and in the best way possible (</a:t>
            </a:r>
            <a:r>
              <a:rPr lang="en-US" dirty="0" smtClean="0"/>
              <a:t>Kahler, 2015)</a:t>
            </a:r>
            <a:r>
              <a:rPr lang="en-US" sz="1200" kern="1200" dirty="0" smtClean="0">
                <a:solidFill>
                  <a:schemeClr val="tx1"/>
                </a:solidFill>
                <a:effectLst/>
                <a:latin typeface="+mn-lt"/>
                <a:ea typeface="+mn-ea"/>
                <a:cs typeface="+mn-cs"/>
              </a:rPr>
              <a:t>. It also helps the company to get the best out of the individuals because they work in areas</a:t>
            </a:r>
            <a:r>
              <a:rPr lang="en-US" sz="1200" kern="1200" baseline="0" dirty="0" smtClean="0">
                <a:solidFill>
                  <a:schemeClr val="tx1"/>
                </a:solidFill>
                <a:effectLst/>
                <a:latin typeface="+mn-lt"/>
                <a:ea typeface="+mn-ea"/>
                <a:cs typeface="+mn-cs"/>
              </a:rPr>
              <a:t> where they are specialists</a:t>
            </a: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 </a:t>
            </a:r>
            <a:endParaRPr lang="en-US" baseline="0"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7</a:t>
            </a:fld>
            <a:endParaRPr lang="en-US"/>
          </a:p>
        </p:txBody>
      </p:sp>
    </p:spTree>
    <p:extLst>
      <p:ext uri="{BB962C8B-B14F-4D97-AF65-F5344CB8AC3E}">
        <p14:creationId xmlns:p14="http://schemas.microsoft.com/office/powerpoint/2010/main" val="302845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latin typeface="+mn-lt"/>
                <a:ea typeface="+mn-ea"/>
                <a:cs typeface="+mn-cs"/>
              </a:rPr>
              <a:t>     </a:t>
            </a:r>
            <a:r>
              <a:rPr lang="en-US" sz="1200" kern="1200" baseline="0" dirty="0" smtClean="0">
                <a:solidFill>
                  <a:schemeClr val="tx1"/>
                </a:solidFill>
                <a:latin typeface="+mn-lt"/>
                <a:ea typeface="+mn-ea"/>
                <a:cs typeface="+mn-cs"/>
              </a:rPr>
              <a:t>	</a:t>
            </a:r>
            <a:r>
              <a:rPr lang="en-US" sz="1200" kern="1200" dirty="0" smtClean="0">
                <a:solidFill>
                  <a:schemeClr val="tx1"/>
                </a:solidFill>
                <a:effectLst/>
                <a:latin typeface="+mn-lt"/>
                <a:ea typeface="+mn-ea"/>
                <a:cs typeface="+mn-cs"/>
              </a:rPr>
              <a:t>Cisco has robust communication practices that are well defined. There is free communication both going upwards and downwards, and that is to ensure problems are solved whenever they arise (</a:t>
            </a:r>
            <a:r>
              <a:rPr lang="en-US" dirty="0" smtClean="0"/>
              <a:t>Pearson, 2017)</a:t>
            </a:r>
            <a:r>
              <a:rPr lang="en-US" sz="1200" kern="1200" dirty="0" smtClean="0">
                <a:solidFill>
                  <a:schemeClr val="tx1"/>
                </a:solidFill>
                <a:effectLst/>
                <a:latin typeface="+mn-lt"/>
                <a:ea typeface="+mn-ea"/>
                <a:cs typeface="+mn-cs"/>
              </a:rPr>
              <a:t>. When the junior managers have issues that they feel are difficult to solve, they escalate them to top management for assistance. On the other hand,</a:t>
            </a:r>
            <a:r>
              <a:rPr lang="en-US" sz="1200" kern="1200" baseline="0" dirty="0" smtClean="0">
                <a:solidFill>
                  <a:schemeClr val="tx1"/>
                </a:solidFill>
                <a:effectLst/>
                <a:latin typeface="+mn-lt"/>
                <a:ea typeface="+mn-ea"/>
                <a:cs typeface="+mn-cs"/>
              </a:rPr>
              <a:t> the top managers communicate their expectations downwards to ensure the company achieves its targets. </a:t>
            </a:r>
            <a:r>
              <a:rPr lang="en-US" sz="1200" kern="1200" dirty="0" smtClean="0">
                <a:solidFill>
                  <a:schemeClr val="tx1"/>
                </a:solidFill>
                <a:effectLst/>
                <a:latin typeface="+mn-lt"/>
                <a:ea typeface="+mn-ea"/>
                <a:cs typeface="+mn-cs"/>
              </a:rPr>
              <a:t>Horizontal communication involves communication between employees of the same level. For example, communication involving the mid-level</a:t>
            </a:r>
            <a:r>
              <a:rPr lang="en-US" sz="1200" kern="1200" baseline="0" dirty="0" smtClean="0">
                <a:solidFill>
                  <a:schemeClr val="tx1"/>
                </a:solidFill>
                <a:effectLst/>
                <a:latin typeface="+mn-lt"/>
                <a:ea typeface="+mn-ea"/>
                <a:cs typeface="+mn-cs"/>
              </a:rPr>
              <a:t> employees.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Breakdowns in communication also arise in that a junior employee may jump their manager and want to talk directly to the company's managing director; the employee may be referred back to their manager so that the issue may escalate hierarchically. Goals and expectations may</a:t>
            </a:r>
            <a:r>
              <a:rPr lang="en-US" sz="1200" kern="1200" baseline="0" dirty="0" smtClean="0">
                <a:solidFill>
                  <a:schemeClr val="tx1"/>
                </a:solidFill>
                <a:effectLst/>
                <a:latin typeface="+mn-lt"/>
                <a:ea typeface="+mn-ea"/>
                <a:cs typeface="+mn-cs"/>
              </a:rPr>
              <a:t> also not be effectively communicated and those tasked with implementing them get confused. The solution to these problems is to ensure there is effective communication both going upwards and downwards so that goals may be understood and achieved.</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8</a:t>
            </a:fld>
            <a:endParaRPr lang="en-US"/>
          </a:p>
        </p:txBody>
      </p:sp>
    </p:spTree>
    <p:extLst>
      <p:ext uri="{BB962C8B-B14F-4D97-AF65-F5344CB8AC3E}">
        <p14:creationId xmlns:p14="http://schemas.microsoft.com/office/powerpoint/2010/main" val="330468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88130"/>
          </a:xfrm>
        </p:spPr>
        <p:txBody>
          <a:bodyPr/>
          <a:lstStyle/>
          <a:p>
            <a:r>
              <a:rPr lang="en-US" sz="1200" b="0" i="0" kern="1200" baseline="0" dirty="0">
                <a:solidFill>
                  <a:schemeClr val="tx1"/>
                </a:solidFill>
                <a:effectLst/>
                <a:latin typeface="+mn-lt"/>
                <a:ea typeface="+mn-ea"/>
                <a:cs typeface="+mn-cs"/>
              </a:rPr>
              <a:t>   </a:t>
            </a:r>
            <a:r>
              <a:rPr lang="en-US" sz="1200" b="0"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organization experiences various forms of conflict that include interpersonal and intergroup conflicts (</a:t>
            </a:r>
            <a:r>
              <a:rPr lang="en-US" dirty="0" smtClean="0"/>
              <a:t>Pearson, 2017)</a:t>
            </a:r>
            <a:r>
              <a:rPr lang="en-US" sz="1200" kern="1200" dirty="0" smtClean="0">
                <a:solidFill>
                  <a:schemeClr val="tx1"/>
                </a:solidFill>
                <a:effectLst/>
                <a:latin typeface="+mn-lt"/>
                <a:ea typeface="+mn-ea"/>
                <a:cs typeface="+mn-cs"/>
              </a:rPr>
              <a:t>. The interpersonal conflict is as a result of the diverse groups, with people from different cultures coming together. Different groups like sales and production departments also experience various types of conflicts in matters competing for resources and different views.</a:t>
            </a:r>
          </a:p>
          <a:p>
            <a:r>
              <a:rPr lang="en-US" sz="1200" kern="1200" dirty="0" smtClean="0">
                <a:solidFill>
                  <a:schemeClr val="tx1"/>
                </a:solidFill>
                <a:effectLst/>
                <a:latin typeface="+mn-lt"/>
                <a:ea typeface="+mn-ea"/>
                <a:cs typeface="+mn-cs"/>
              </a:rPr>
              <a:t>	The conflict management team of the organization solves these issues that arise and ensure there are tolerance and harmony within the group. They ensure each department understands its roles. According to Pearson (2017), the managers at the different levels should be</a:t>
            </a:r>
            <a:r>
              <a:rPr lang="en-US" sz="1200" kern="1200" baseline="0" dirty="0" smtClean="0">
                <a:solidFill>
                  <a:schemeClr val="tx1"/>
                </a:solidFill>
                <a:effectLst/>
                <a:latin typeface="+mn-lt"/>
                <a:ea typeface="+mn-ea"/>
                <a:cs typeface="+mn-cs"/>
              </a:rPr>
              <a:t> creative enough to solve the conflicts at their levels. That way, most of the issues would be handled as soon as they arise and they will not have a significant impact to the company.</a:t>
            </a:r>
            <a:endParaRPr lang="en-US" sz="1200" kern="1200" dirty="0" smtClean="0">
              <a:solidFill>
                <a:schemeClr val="tx1"/>
              </a:solidFill>
              <a:effectLst/>
              <a:latin typeface="+mn-lt"/>
              <a:ea typeface="+mn-ea"/>
              <a:cs typeface="+mn-cs"/>
            </a:endParaRPr>
          </a:p>
          <a:p>
            <a:pPr rtl="0" fontAlgn="base"/>
            <a:r>
              <a:rPr lang="en-US" sz="1200" b="0" i="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9</a:t>
            </a:fld>
            <a:endParaRPr lang="en-US"/>
          </a:p>
        </p:txBody>
      </p:sp>
    </p:spTree>
    <p:extLst>
      <p:ext uri="{BB962C8B-B14F-4D97-AF65-F5344CB8AC3E}">
        <p14:creationId xmlns:p14="http://schemas.microsoft.com/office/powerpoint/2010/main" val="764903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77640"/>
          </a:xfrm>
        </p:spPr>
        <p:txBody>
          <a:bodyPr/>
          <a:lstStyle/>
          <a:p>
            <a:r>
              <a:rPr lang="en-US" sz="1200" kern="1200" dirty="0" smtClean="0">
                <a:solidFill>
                  <a:schemeClr val="tx1"/>
                </a:solidFill>
                <a:effectLst/>
                <a:latin typeface="+mn-lt"/>
                <a:ea typeface="+mn-ea"/>
                <a:cs typeface="+mn-cs"/>
              </a:rPr>
              <a:t>	The power at Cisco is positive, and the employees have the freedom to work as long as they follow the companies policies and procedures. They have also been given the powers to make decisions. That has led to an increase in the productivity of the company. The managers have also been given powers to make decisions to</a:t>
            </a:r>
            <a:r>
              <a:rPr lang="en-US" sz="1200" kern="1200" baseline="0" dirty="0" smtClean="0">
                <a:solidFill>
                  <a:schemeClr val="tx1"/>
                </a:solidFill>
                <a:effectLst/>
                <a:latin typeface="+mn-lt"/>
                <a:ea typeface="+mn-ea"/>
                <a:cs typeface="+mn-cs"/>
              </a:rPr>
              <a:t> the best interest of the company. There are therefore, minimal power struggles within the company.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According to</a:t>
            </a:r>
            <a:r>
              <a:rPr lang="en-US" sz="1200" kern="1200" baseline="0" dirty="0" smtClean="0">
                <a:solidFill>
                  <a:schemeClr val="tx1"/>
                </a:solidFill>
                <a:effectLst/>
                <a:latin typeface="+mn-lt"/>
                <a:ea typeface="+mn-ea"/>
                <a:cs typeface="+mn-cs"/>
              </a:rPr>
              <a:t> </a:t>
            </a:r>
            <a:r>
              <a:rPr lang="en-US" dirty="0" smtClean="0"/>
              <a:t>Bolman &amp; Deal (2017),</a:t>
            </a:r>
            <a:r>
              <a:rPr lang="en-US" baseline="0" dirty="0" smtClean="0"/>
              <a:t> t</a:t>
            </a:r>
            <a:r>
              <a:rPr lang="en-US" sz="1200" kern="1200" dirty="0" smtClean="0">
                <a:solidFill>
                  <a:schemeClr val="tx1"/>
                </a:solidFill>
                <a:effectLst/>
                <a:latin typeface="+mn-lt"/>
                <a:ea typeface="+mn-ea"/>
                <a:cs typeface="+mn-cs"/>
              </a:rPr>
              <a:t>he political culture at Cisco is also conducive and easy to understand for the employees. There are definite policies that must be followed to the latter. The definite chain of command within the organization prevents power struggles and ensures</a:t>
            </a:r>
            <a:r>
              <a:rPr lang="en-US" sz="1200" kern="1200" baseline="0" dirty="0" smtClean="0">
                <a:solidFill>
                  <a:schemeClr val="tx1"/>
                </a:solidFill>
                <a:effectLst/>
                <a:latin typeface="+mn-lt"/>
                <a:ea typeface="+mn-ea"/>
                <a:cs typeface="+mn-cs"/>
              </a:rPr>
              <a:t> the organizational politics at cisco are positive, and therefore, positively influencing productivity.</a:t>
            </a:r>
            <a:endParaRPr lang="en-US" sz="1200" kern="1200" dirty="0" smtClean="0">
              <a:solidFill>
                <a:schemeClr val="tx1"/>
              </a:solidFill>
              <a:effectLst/>
              <a:latin typeface="+mn-lt"/>
              <a:ea typeface="+mn-ea"/>
              <a:cs typeface="+mn-cs"/>
            </a:endParaRPr>
          </a:p>
          <a:p>
            <a:pPr rtl="0" fontAlgn="base"/>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10</a:t>
            </a:fld>
            <a:endParaRPr lang="en-US"/>
          </a:p>
        </p:txBody>
      </p:sp>
    </p:spTree>
    <p:extLst>
      <p:ext uri="{BB962C8B-B14F-4D97-AF65-F5344CB8AC3E}">
        <p14:creationId xmlns:p14="http://schemas.microsoft.com/office/powerpoint/2010/main" val="1991163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Decision-making process within the organization involves careful evaluation of alternatives and finding the best possible solution. </a:t>
            </a:r>
          </a:p>
          <a:p>
            <a:r>
              <a:rPr lang="en-US" sz="1200" kern="1200" dirty="0" smtClean="0">
                <a:solidFill>
                  <a:schemeClr val="tx1"/>
                </a:solidFill>
                <a:effectLst/>
                <a:latin typeface="+mn-lt"/>
                <a:ea typeface="+mn-ea"/>
                <a:cs typeface="+mn-cs"/>
              </a:rPr>
              <a:t>Managers at different levels are given the powers to make the decisions at the different levels of the organization (Pearson, 2017).</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However, the major decisions are made</a:t>
            </a:r>
            <a:r>
              <a:rPr lang="en-US" sz="1200" kern="1200" baseline="0" dirty="0" smtClean="0">
                <a:solidFill>
                  <a:schemeClr val="tx1"/>
                </a:solidFill>
                <a:effectLst/>
                <a:latin typeface="+mn-lt"/>
                <a:ea typeface="+mn-ea"/>
                <a:cs typeface="+mn-cs"/>
              </a:rPr>
              <a:t> by the company’s top managers.</a:t>
            </a:r>
          </a:p>
          <a:p>
            <a:r>
              <a:rPr lang="en-US" sz="1200" kern="1200" baseline="0" dirty="0" smtClean="0">
                <a:solidFill>
                  <a:schemeClr val="tx1"/>
                </a:solidFill>
                <a:effectLst/>
                <a:latin typeface="+mn-lt"/>
                <a:ea typeface="+mn-ea"/>
                <a:cs typeface="+mn-cs"/>
              </a:rPr>
              <a:t>	Employees at cisco are usually involved in the processes of making decisions. The company has empowered all their employees and taken them to trainings, they are therefore able to make informed decisions whenever need arises. All the decisions made are ratified by the managers at the level they are made then escalated to the top management in reports.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6E59792-F2D3-DE41-9C68-F7287CCDFB98}" type="slidenum">
              <a:rPr lang="en-US" smtClean="0"/>
              <a:pPr/>
              <a:t>11</a:t>
            </a:fld>
            <a:endParaRPr lang="en-US"/>
          </a:p>
        </p:txBody>
      </p:sp>
    </p:spTree>
    <p:extLst>
      <p:ext uri="{BB962C8B-B14F-4D97-AF65-F5344CB8AC3E}">
        <p14:creationId xmlns:p14="http://schemas.microsoft.com/office/powerpoint/2010/main" val="1823853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The company supports affirmative action, and it has a definite code of business conduct. It is committed to ensuring it does its business honestly, ethically and respecting other players in the industry. Their values, which encourages doing the right things have been instilled in the employees, and they are all committed to doing business ethically. In cases where there are concerns about how right something is, an employee is encouraged to speak out and ensure the right thing is done.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According</a:t>
            </a:r>
            <a:r>
              <a:rPr lang="en-US" sz="1200" kern="1200" baseline="0" dirty="0" smtClean="0">
                <a:solidFill>
                  <a:schemeClr val="tx1"/>
                </a:solidFill>
                <a:effectLst/>
                <a:latin typeface="+mn-lt"/>
                <a:ea typeface="+mn-ea"/>
                <a:cs typeface="+mn-cs"/>
              </a:rPr>
              <a:t> to Pearson (2017), w</a:t>
            </a:r>
            <a:r>
              <a:rPr lang="en-US" sz="1200" kern="1200" dirty="0" smtClean="0">
                <a:solidFill>
                  <a:schemeClr val="tx1"/>
                </a:solidFill>
                <a:effectLst/>
                <a:latin typeface="+mn-lt"/>
                <a:ea typeface="+mn-ea"/>
                <a:cs typeface="+mn-cs"/>
              </a:rPr>
              <a:t>histleblowers in the company are well protected. Whenever an issue arises, a person who reports it is well protected and the matter is handled with the seriousness and professionalism required. It also follows the laws and regulations, which apply to doing business globally. The ethical standards</a:t>
            </a:r>
            <a:r>
              <a:rPr lang="en-US" sz="1200" kern="1200" baseline="0" dirty="0" smtClean="0">
                <a:solidFill>
                  <a:schemeClr val="tx1"/>
                </a:solidFill>
                <a:effectLst/>
                <a:latin typeface="+mn-lt"/>
                <a:ea typeface="+mn-ea"/>
                <a:cs typeface="+mn-cs"/>
              </a:rPr>
              <a:t> at cisco are very high and are observed by every employee.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12</a:t>
            </a:fld>
            <a:endParaRPr lang="en-US"/>
          </a:p>
        </p:txBody>
      </p:sp>
    </p:spTree>
    <p:extLst>
      <p:ext uri="{BB962C8B-B14F-4D97-AF65-F5344CB8AC3E}">
        <p14:creationId xmlns:p14="http://schemas.microsoft.com/office/powerpoint/2010/main" val="362914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Different approaches are used by the leaders at Cisco to ensure the goals are achieved. For instance, an authoritative method is used in cases where the leaders feel they need to make the major decisions. Herein, the top managers make</a:t>
            </a:r>
            <a:r>
              <a:rPr lang="en-US" sz="1200" kern="1200" baseline="0" dirty="0" smtClean="0">
                <a:solidFill>
                  <a:schemeClr val="tx1"/>
                </a:solidFill>
                <a:effectLst/>
                <a:latin typeface="+mn-lt"/>
                <a:ea typeface="+mn-ea"/>
                <a:cs typeface="+mn-cs"/>
              </a:rPr>
              <a:t> decisions and inform the junior employees of what they are supposed to do. They command them and give them time scales to ensure the targets are achieved in the set period.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Laissez-faire is also used when they want the employees to be creative. It all depends on the task at hand. Herein, the top managers come up with tasks that</a:t>
            </a:r>
            <a:r>
              <a:rPr lang="en-US" sz="1200" kern="1200" baseline="0" dirty="0" smtClean="0">
                <a:solidFill>
                  <a:schemeClr val="tx1"/>
                </a:solidFill>
                <a:effectLst/>
                <a:latin typeface="+mn-lt"/>
                <a:ea typeface="+mn-ea"/>
                <a:cs typeface="+mn-cs"/>
              </a:rPr>
              <a:t> are to be done, then communicate them to the junior employees. The employees are given the freedom to be creative and come up with actions for accomplishing the tasks. This method makes the junior employees to feel appreciated and valued (</a:t>
            </a:r>
            <a:r>
              <a:rPr lang="en-US" dirty="0" smtClean="0"/>
              <a:t>Bolman &amp; Deal, 2017)</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13</a:t>
            </a:fld>
            <a:endParaRPr lang="en-US"/>
          </a:p>
        </p:txBody>
      </p:sp>
    </p:spTree>
    <p:extLst>
      <p:ext uri="{BB962C8B-B14F-4D97-AF65-F5344CB8AC3E}">
        <p14:creationId xmlns:p14="http://schemas.microsoft.com/office/powerpoint/2010/main" val="3174948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14</a:t>
            </a:fld>
            <a:endParaRPr lang="en-US"/>
          </a:p>
        </p:txBody>
      </p:sp>
    </p:spTree>
    <p:extLst>
      <p:ext uri="{BB962C8B-B14F-4D97-AF65-F5344CB8AC3E}">
        <p14:creationId xmlns:p14="http://schemas.microsoft.com/office/powerpoint/2010/main" val="9523244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a:t>
            </a:r>
          </a:p>
        </p:txBody>
      </p:sp>
      <p:sp>
        <p:nvSpPr>
          <p:cNvPr id="3" name="Subtitle 2"/>
          <p:cNvSpPr>
            <a:spLocks noGrp="1"/>
          </p:cNvSpPr>
          <p:nvPr>
            <p:ph type="subTitle" idx="1" hasCustomPrompt="1"/>
          </p:nvPr>
        </p:nvSpPr>
        <p:spPr>
          <a:xfrm>
            <a:off x="1721474" y="4549205"/>
            <a:ext cx="5677739" cy="1752600"/>
          </a:xfrm>
        </p:spPr>
        <p:txBody>
          <a:bodyPr>
            <a:normAutofit/>
          </a:bodyPr>
          <a:lstStyle>
            <a:lvl1pPr marL="0" indent="0" algn="ctr">
              <a:buNone/>
              <a:defRPr sz="3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5" name="Round Diagonal Corner Rectangle 4"/>
          <p:cNvSpPr/>
          <p:nvPr userDrawn="1"/>
        </p:nvSpPr>
        <p:spPr>
          <a:xfrm>
            <a:off x="230904" y="204252"/>
            <a:ext cx="8658880" cy="6420633"/>
          </a:xfrm>
          <a:prstGeom prst="round2DiagRect">
            <a:avLst>
              <a:gd name="adj1" fmla="val 5144"/>
              <a:gd name="adj2" fmla="val 0"/>
            </a:avLst>
          </a:prstGeom>
          <a:no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188312"/>
            <a:ext cx="9144000" cy="1764014"/>
          </a:xfrm>
          <a:prstGeom prst="rect">
            <a:avLst/>
          </a:prstGeom>
          <a:ln w="12700">
            <a:solidFill>
              <a:schemeClr val="bg1"/>
            </a:solidFill>
          </a:ln>
        </p:spPr>
      </p:pic>
      <p:sp>
        <p:nvSpPr>
          <p:cNvPr id="6" name="Rectangle 5"/>
          <p:cNvSpPr/>
          <p:nvPr userDrawn="1"/>
        </p:nvSpPr>
        <p:spPr>
          <a:xfrm>
            <a:off x="0" y="-4730"/>
            <a:ext cx="9144000" cy="1193042"/>
          </a:xfrm>
          <a:prstGeom prst="rect">
            <a:avLst/>
          </a:prstGeom>
          <a:solidFill>
            <a:srgbClr val="642B4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2952326"/>
            <a:ext cx="9144000" cy="1407654"/>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5"/>
          <p:cNvSpPr>
            <a:spLocks noGrp="1"/>
          </p:cNvSpPr>
          <p:nvPr>
            <p:ph type="title" hasCustomPrompt="1"/>
          </p:nvPr>
        </p:nvSpPr>
        <p:spPr>
          <a:xfrm>
            <a:off x="457200" y="3141551"/>
            <a:ext cx="8229600" cy="982397"/>
          </a:xfrm>
        </p:spPr>
        <p:txBody>
          <a:bodyPr>
            <a:normAutofit/>
          </a:bodyPr>
          <a:lstStyle>
            <a:lvl1pPr algn="ctr">
              <a:defRPr sz="4000" b="1" i="0">
                <a:latin typeface="Newslab" charset="0"/>
                <a:ea typeface="Newslab" charset="0"/>
                <a:cs typeface="Newslab" charset="0"/>
              </a:defRPr>
            </a:lvl1pPr>
          </a:lstStyle>
          <a:p>
            <a:r>
              <a:rPr lang="en-US" dirty="0"/>
              <a:t>Title of Presentation</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1961" y="5889801"/>
            <a:ext cx="2044931" cy="896624"/>
          </a:xfrm>
          <a:prstGeom prst="rect">
            <a:avLst/>
          </a:prstGeom>
        </p:spPr>
      </p:pic>
      <p:sp>
        <p:nvSpPr>
          <p:cNvPr id="11" name="Text Placeholder 10"/>
          <p:cNvSpPr>
            <a:spLocks noGrp="1"/>
          </p:cNvSpPr>
          <p:nvPr>
            <p:ph type="body" sz="quarter" idx="10"/>
          </p:nvPr>
        </p:nvSpPr>
        <p:spPr>
          <a:xfrm>
            <a:off x="457200" y="6357429"/>
            <a:ext cx="2116138" cy="285997"/>
          </a:xfrm>
        </p:spPr>
        <p:txBody>
          <a:bodyPr>
            <a:normAutofit/>
          </a:bodyPr>
          <a:lstStyle>
            <a:lvl1pPr marL="0" indent="0">
              <a:buNone/>
              <a:defRPr sz="1200">
                <a:solidFill>
                  <a:srgbClr val="642B4F"/>
                </a:solidFill>
              </a:defRPr>
            </a:lvl1pPr>
          </a:lstStyle>
          <a:p>
            <a:pPr marL="230188" marR="0" lvl="0" indent="-230188" algn="l" defTabSz="457200" rtl="0" eaLnBrk="1" fontAlgn="auto" latinLnBrk="0" hangingPunct="1">
              <a:lnSpc>
                <a:spcPct val="100000"/>
              </a:lnSpc>
              <a:spcBef>
                <a:spcPct val="20000"/>
              </a:spcBef>
              <a:spcAft>
                <a:spcPts val="0"/>
              </a:spcAft>
              <a:buClr>
                <a:schemeClr val="accent6"/>
              </a:buClr>
              <a:buSzTx/>
              <a:tabLst/>
              <a:defRPr/>
            </a:pPr>
            <a:r>
              <a:rPr lang="en-US"/>
              <a:t>Edit Master text styles</a:t>
            </a: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a:t>
            </a:r>
          </a:p>
        </p:txBody>
      </p:sp>
      <p:sp>
        <p:nvSpPr>
          <p:cNvPr id="3" name="Subtitle 2"/>
          <p:cNvSpPr>
            <a:spLocks noGrp="1"/>
          </p:cNvSpPr>
          <p:nvPr>
            <p:ph type="subTitle" idx="1" hasCustomPrompt="1"/>
          </p:nvPr>
        </p:nvSpPr>
        <p:spPr>
          <a:xfrm>
            <a:off x="1721474" y="4549205"/>
            <a:ext cx="5677739" cy="1752600"/>
          </a:xfrm>
        </p:spPr>
        <p:txBody>
          <a:bodyPr>
            <a:normAutofit/>
          </a:bodyPr>
          <a:lstStyle>
            <a:lvl1pPr marL="0" indent="0" algn="ctr">
              <a:buNone/>
              <a:defRPr sz="3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5" name="Round Diagonal Corner Rectangle 4"/>
          <p:cNvSpPr/>
          <p:nvPr userDrawn="1"/>
        </p:nvSpPr>
        <p:spPr>
          <a:xfrm>
            <a:off x="230904" y="204252"/>
            <a:ext cx="8658880" cy="6420633"/>
          </a:xfrm>
          <a:prstGeom prst="round2DiagRect">
            <a:avLst>
              <a:gd name="adj1" fmla="val 5144"/>
              <a:gd name="adj2" fmla="val 0"/>
            </a:avLst>
          </a:prstGeom>
          <a:no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0" y="0"/>
            <a:ext cx="9144000" cy="1193042"/>
          </a:xfrm>
          <a:prstGeom prst="rect">
            <a:avLst/>
          </a:prstGeom>
          <a:solidFill>
            <a:srgbClr val="642B4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2952326"/>
            <a:ext cx="9144000" cy="1407654"/>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5"/>
          <p:cNvSpPr>
            <a:spLocks noGrp="1"/>
          </p:cNvSpPr>
          <p:nvPr>
            <p:ph type="title" hasCustomPrompt="1"/>
          </p:nvPr>
        </p:nvSpPr>
        <p:spPr>
          <a:xfrm>
            <a:off x="457200" y="3138240"/>
            <a:ext cx="8229600" cy="982397"/>
          </a:xfrm>
        </p:spPr>
        <p:txBody>
          <a:bodyPr>
            <a:normAutofit/>
          </a:bodyPr>
          <a:lstStyle>
            <a:lvl1pPr algn="ctr">
              <a:defRPr sz="4000" b="1" i="0">
                <a:latin typeface="Newslab" charset="0"/>
                <a:ea typeface="Newslab" charset="0"/>
                <a:cs typeface="Newslab" charset="0"/>
              </a:defRPr>
            </a:lvl1pPr>
          </a:lstStyle>
          <a:p>
            <a:r>
              <a:rPr lang="en-US" dirty="0"/>
              <a:t>Title of Presentation</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71961" y="5889801"/>
            <a:ext cx="2044931" cy="896624"/>
          </a:xfrm>
          <a:prstGeom prst="rect">
            <a:avLst/>
          </a:prstGeom>
        </p:spPr>
      </p:pic>
      <p:sp>
        <p:nvSpPr>
          <p:cNvPr id="15" name="Picture Placeholder 10"/>
          <p:cNvSpPr>
            <a:spLocks noGrp="1"/>
          </p:cNvSpPr>
          <p:nvPr>
            <p:ph type="pic" sz="quarter" idx="11"/>
          </p:nvPr>
        </p:nvSpPr>
        <p:spPr>
          <a:xfrm>
            <a:off x="3035431" y="1193041"/>
            <a:ext cx="3040299" cy="1756919"/>
          </a:xfrm>
        </p:spPr>
        <p:txBody>
          <a:bodyPr anchor="ctr">
            <a:normAutofit/>
          </a:bodyPr>
          <a:lstStyle>
            <a:lvl1pPr algn="ctr">
              <a:defRPr sz="2400"/>
            </a:lvl1pPr>
          </a:lstStyle>
          <a:p>
            <a:r>
              <a:rPr lang="en-US"/>
              <a:t>Click icon to add picture</a:t>
            </a:r>
            <a:endParaRPr lang="en-US" dirty="0"/>
          </a:p>
        </p:txBody>
      </p:sp>
      <p:sp>
        <p:nvSpPr>
          <p:cNvPr id="17" name="Picture Placeholder 10"/>
          <p:cNvSpPr>
            <a:spLocks noGrp="1"/>
          </p:cNvSpPr>
          <p:nvPr>
            <p:ph type="pic" sz="quarter" idx="12"/>
          </p:nvPr>
        </p:nvSpPr>
        <p:spPr>
          <a:xfrm>
            <a:off x="6075731" y="1193039"/>
            <a:ext cx="3068270" cy="1756921"/>
          </a:xfrm>
        </p:spPr>
        <p:txBody>
          <a:bodyPr anchor="ctr">
            <a:normAutofit/>
          </a:bodyPr>
          <a:lstStyle>
            <a:lvl1pPr algn="ctr">
              <a:defRPr sz="2400"/>
            </a:lvl1pPr>
          </a:lstStyle>
          <a:p>
            <a:r>
              <a:rPr lang="en-US"/>
              <a:t>Click icon to add picture</a:t>
            </a:r>
            <a:endParaRPr lang="en-US" dirty="0"/>
          </a:p>
        </p:txBody>
      </p:sp>
      <p:sp>
        <p:nvSpPr>
          <p:cNvPr id="11" name="Picture Placeholder 10"/>
          <p:cNvSpPr>
            <a:spLocks noGrp="1"/>
          </p:cNvSpPr>
          <p:nvPr>
            <p:ph type="pic" sz="quarter" idx="10"/>
          </p:nvPr>
        </p:nvSpPr>
        <p:spPr>
          <a:xfrm>
            <a:off x="0" y="1193040"/>
            <a:ext cx="3035431" cy="1752602"/>
          </a:xfrm>
        </p:spPr>
        <p:txBody>
          <a:bodyPr anchor="ctr">
            <a:normAutofit/>
          </a:bodyPr>
          <a:lstStyle>
            <a:lvl1pPr algn="ctr">
              <a:defRPr sz="2400"/>
            </a:lvl1pPr>
          </a:lstStyle>
          <a:p>
            <a:r>
              <a:rPr lang="en-US"/>
              <a:t>Click icon to add picture</a:t>
            </a:r>
            <a:endParaRPr lang="en-US" dirty="0"/>
          </a:p>
        </p:txBody>
      </p:sp>
      <p:sp>
        <p:nvSpPr>
          <p:cNvPr id="14" name="Text Placeholder 10"/>
          <p:cNvSpPr>
            <a:spLocks noGrp="1"/>
          </p:cNvSpPr>
          <p:nvPr>
            <p:ph type="body" sz="quarter" idx="13"/>
          </p:nvPr>
        </p:nvSpPr>
        <p:spPr>
          <a:xfrm>
            <a:off x="457200" y="6357429"/>
            <a:ext cx="2116138" cy="285997"/>
          </a:xfrm>
        </p:spPr>
        <p:txBody>
          <a:bodyPr>
            <a:normAutofit/>
          </a:bodyPr>
          <a:lstStyle>
            <a:lvl1pPr marL="0" indent="0">
              <a:buNone/>
              <a:defRPr sz="1200">
                <a:solidFill>
                  <a:srgbClr val="642B4F"/>
                </a:solidFill>
              </a:defRPr>
            </a:lvl1pPr>
          </a:lstStyle>
          <a:p>
            <a:pPr marL="230188" marR="0" lvl="0" indent="-230188" algn="l" defTabSz="457200" rtl="0" eaLnBrk="1" fontAlgn="auto" latinLnBrk="0" hangingPunct="1">
              <a:lnSpc>
                <a:spcPct val="100000"/>
              </a:lnSpc>
              <a:spcBef>
                <a:spcPct val="20000"/>
              </a:spcBef>
              <a:spcAft>
                <a:spcPts val="0"/>
              </a:spcAft>
              <a:buClr>
                <a:schemeClr val="accent6"/>
              </a:buClr>
              <a:buSzTx/>
              <a:tabLst/>
              <a:defRPr/>
            </a:pPr>
            <a:r>
              <a:rPr lang="en-US"/>
              <a:t>Edit Master text styles</a:t>
            </a:r>
          </a:p>
        </p:txBody>
      </p:sp>
    </p:spTree>
    <p:extLst>
      <p:ext uri="{BB962C8B-B14F-4D97-AF65-F5344CB8AC3E}">
        <p14:creationId xmlns:p14="http://schemas.microsoft.com/office/powerpoint/2010/main" val="2101171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ubtitle and Conten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4921" y="657432"/>
            <a:ext cx="7005363" cy="487583"/>
          </a:xfrm>
        </p:spPr>
        <p:txBody>
          <a:bodyPr>
            <a:normAutofit/>
          </a:bodyPr>
          <a:lstStyle>
            <a:lvl1pPr marL="0" indent="0" algn="l">
              <a:buNone/>
              <a:defRPr sz="2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
        <p:nvSpPr>
          <p:cNvPr id="17" name="Content Placeholder 16"/>
          <p:cNvSpPr>
            <a:spLocks noGrp="1"/>
          </p:cNvSpPr>
          <p:nvPr>
            <p:ph sz="quarter" idx="13"/>
          </p:nvPr>
        </p:nvSpPr>
        <p:spPr>
          <a:xfrm>
            <a:off x="365125" y="1539875"/>
            <a:ext cx="8515830" cy="45484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
        <p:nvSpPr>
          <p:cNvPr id="17" name="Content Placeholder 16"/>
          <p:cNvSpPr>
            <a:spLocks noGrp="1"/>
          </p:cNvSpPr>
          <p:nvPr>
            <p:ph sz="quarter" idx="13"/>
          </p:nvPr>
        </p:nvSpPr>
        <p:spPr>
          <a:xfrm>
            <a:off x="365125" y="1539875"/>
            <a:ext cx="8515830" cy="45484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Subtitle Only">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4921" y="657432"/>
            <a:ext cx="7005363" cy="487583"/>
          </a:xfrm>
        </p:spPr>
        <p:txBody>
          <a:bodyPr>
            <a:normAutofit/>
          </a:bodyPr>
          <a:lstStyle>
            <a:lvl1pPr marL="0" indent="0" algn="l">
              <a:buNone/>
              <a:defRPr sz="2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Tree>
    <p:extLst>
      <p:ext uri="{BB962C8B-B14F-4D97-AF65-F5344CB8AC3E}">
        <p14:creationId xmlns:p14="http://schemas.microsoft.com/office/powerpoint/2010/main" val="1506713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71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2" name="Rectangle 1"/>
          <p:cNvSpPr/>
          <p:nvPr userDrawn="1"/>
        </p:nvSpPr>
        <p:spPr>
          <a:xfrm>
            <a:off x="0" y="0"/>
            <a:ext cx="9144000" cy="655982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0" y="1"/>
            <a:ext cx="9144000" cy="6559824"/>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6831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618962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7012236"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76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6802916"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0613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ctr">
            <a:normAutofit/>
          </a:bodyPr>
          <a:lstStyle>
            <a:lvl1pPr algn="l">
              <a:defRPr sz="1600" b="1">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Content Placeholder 2"/>
          <p:cNvSpPr>
            <a:spLocks noGrp="1"/>
          </p:cNvSpPr>
          <p:nvPr>
            <p:ph idx="1" hasCustomPrompt="1"/>
          </p:nvPr>
        </p:nvSpPr>
        <p:spPr>
          <a:xfrm>
            <a:off x="3586067" y="273050"/>
            <a:ext cx="4235909" cy="5853113"/>
          </a:xfrm>
        </p:spPr>
        <p:txBody>
          <a:bodyPr/>
          <a:lstStyle>
            <a:lvl1pPr>
              <a:defRPr sz="28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a:t>
            </a:r>
            <a:br>
              <a:rPr lang="en-US" dirty="0"/>
            </a:br>
            <a:r>
              <a:rPr lang="en-US" dirty="0"/>
              <a:t>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solidFill>
                  <a:srgbClr val="F6831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102140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Picture Placeholder 2"/>
          <p:cNvSpPr>
            <a:spLocks noGrp="1"/>
          </p:cNvSpPr>
          <p:nvPr>
            <p:ph type="pic" idx="1"/>
          </p:nvPr>
        </p:nvSpPr>
        <p:spPr>
          <a:xfrm>
            <a:off x="914401" y="1498293"/>
            <a:ext cx="7513504" cy="32292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F6831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873286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7374835"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63040"/>
            <a:ext cx="2057400" cy="4663123"/>
          </a:xfrm>
        </p:spPr>
        <p:txBody>
          <a:bodyPr vert="eaVert"/>
          <a:lstStyle>
            <a:lvl1pPr>
              <a:defRPr>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63040"/>
            <a:ext cx="6019800" cy="466312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p:cNvSpPr/>
          <p:nvPr userDrawn="1"/>
        </p:nvSpPr>
        <p:spPr>
          <a:xfrm>
            <a:off x="-1" y="6555594"/>
            <a:ext cx="9144001" cy="302405"/>
          </a:xfrm>
          <a:prstGeom prst="rect">
            <a:avLst/>
          </a:prstGeom>
          <a:solidFill>
            <a:srgbClr val="642B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04253"/>
            <a:ext cx="8229600" cy="98239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436652"/>
            <a:ext cx="8229600" cy="48665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1" y="0"/>
            <a:ext cx="9144001" cy="1227634"/>
          </a:xfrm>
          <a:prstGeom prst="rect">
            <a:avLst/>
          </a:prstGeom>
          <a:solidFill>
            <a:srgbClr val="C8C8C8"/>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1" y="1227634"/>
            <a:ext cx="9144001" cy="139970"/>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953210" y="78374"/>
            <a:ext cx="962190" cy="1098500"/>
          </a:xfrm>
          <a:prstGeom prst="rect">
            <a:avLst/>
          </a:prstGeom>
        </p:spPr>
      </p:pic>
      <p:sp>
        <p:nvSpPr>
          <p:cNvPr id="14" name="TextBox 13"/>
          <p:cNvSpPr txBox="1"/>
          <p:nvPr userDrawn="1"/>
        </p:nvSpPr>
        <p:spPr>
          <a:xfrm>
            <a:off x="8434305" y="6583685"/>
            <a:ext cx="731520" cy="246221"/>
          </a:xfrm>
          <a:prstGeom prst="rect">
            <a:avLst/>
          </a:prstGeom>
          <a:noFill/>
        </p:spPr>
        <p:txBody>
          <a:bodyPr wrap="square" rtlCol="0">
            <a:spAutoFit/>
          </a:bodyPr>
          <a:lstStyle/>
          <a:p>
            <a:fld id="{5DF6D323-EB74-F94D-88BE-D59C15B5AC65}" type="slidenum">
              <a:rPr lang="en-US" sz="1000" smtClean="0">
                <a:solidFill>
                  <a:srgbClr val="F6831F"/>
                </a:solidFill>
                <a:latin typeface="Newslab" charset="0"/>
                <a:ea typeface="Newslab" charset="0"/>
                <a:cs typeface="Newslab" charset="0"/>
              </a:rPr>
              <a:pPr/>
              <a:t>‹#›</a:t>
            </a:fld>
            <a:endParaRPr lang="en-US" sz="1000" dirty="0">
              <a:solidFill>
                <a:srgbClr val="F6831F"/>
              </a:solidFill>
              <a:latin typeface="Newslab" charset="0"/>
              <a:ea typeface="Newslab" charset="0"/>
              <a:cs typeface="Newslab" charset="0"/>
            </a:endParaRPr>
          </a:p>
        </p:txBody>
      </p:sp>
    </p:spTree>
    <p:extLst>
      <p:ext uri="{BB962C8B-B14F-4D97-AF65-F5344CB8AC3E}">
        <p14:creationId xmlns:p14="http://schemas.microsoft.com/office/powerpoint/2010/main" val="3754825745"/>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0" r:id="rId3"/>
    <p:sldLayoutId id="2147483663" r:id="rId4"/>
    <p:sldLayoutId id="2147483664" r:id="rId5"/>
    <p:sldLayoutId id="2147483654" r:id="rId6"/>
    <p:sldLayoutId id="2147483655" r:id="rId7"/>
    <p:sldLayoutId id="2147483662" r:id="rId8"/>
    <p:sldLayoutId id="2147483651" r:id="rId9"/>
    <p:sldLayoutId id="2147483652" r:id="rId10"/>
    <p:sldLayoutId id="2147483653" r:id="rId11"/>
    <p:sldLayoutId id="2147483656" r:id="rId12"/>
    <p:sldLayoutId id="2147483657" r:id="rId13"/>
    <p:sldLayoutId id="2147483665" r:id="rId14"/>
    <p:sldLayoutId id="2147483666" r:id="rId15"/>
  </p:sldLayoutIdLst>
  <p:hf hdr="0" dt="0"/>
  <p:txStyles>
    <p:titleStyle>
      <a:lvl1pPr algn="l" defTabSz="457200" rtl="0" eaLnBrk="1" latinLnBrk="0" hangingPunct="1">
        <a:spcBef>
          <a:spcPct val="0"/>
        </a:spcBef>
        <a:buNone/>
        <a:defRPr sz="3600" kern="1200">
          <a:solidFill>
            <a:schemeClr val="bg1"/>
          </a:solidFill>
          <a:latin typeface="Lato Regular"/>
          <a:ea typeface="+mj-ea"/>
          <a:cs typeface="Lato Regular"/>
        </a:defRPr>
      </a:lvl1pPr>
    </p:titleStyle>
    <p:bodyStyle>
      <a:lvl1pPr marL="230188" indent="-230188" algn="l" defTabSz="457200" rtl="0" eaLnBrk="1" latinLnBrk="0" hangingPunct="1">
        <a:spcBef>
          <a:spcPct val="20000"/>
        </a:spcBef>
        <a:buClr>
          <a:srgbClr val="F6831F"/>
        </a:buClr>
        <a:buFont typeface="Arial"/>
        <a:buChar char="•"/>
        <a:defRPr sz="2800" kern="1200">
          <a:solidFill>
            <a:srgbClr val="642B4F"/>
          </a:solidFill>
          <a:latin typeface="Newslab" charset="0"/>
          <a:ea typeface="Newslab" charset="0"/>
          <a:cs typeface="Newslab" charset="0"/>
        </a:defRPr>
      </a:lvl1pPr>
      <a:lvl2pPr marL="630238" indent="-227013" algn="l" defTabSz="457200" rtl="0" eaLnBrk="1" latinLnBrk="0" hangingPunct="1">
        <a:spcBef>
          <a:spcPct val="20000"/>
        </a:spcBef>
        <a:buClr>
          <a:srgbClr val="F6831F"/>
        </a:buClr>
        <a:buFont typeface="Arial"/>
        <a:buChar char="–"/>
        <a:defRPr sz="2400" kern="1200">
          <a:solidFill>
            <a:srgbClr val="F6831F"/>
          </a:solidFill>
          <a:latin typeface="Newslab" charset="0"/>
          <a:ea typeface="Newslab" charset="0"/>
          <a:cs typeface="Newslab" charset="0"/>
        </a:defRPr>
      </a:lvl2pPr>
      <a:lvl3pPr marL="968375" indent="-169863" algn="l" defTabSz="457200" rtl="0" eaLnBrk="1" latinLnBrk="0" hangingPunct="1">
        <a:spcBef>
          <a:spcPct val="20000"/>
        </a:spcBef>
        <a:buClr>
          <a:srgbClr val="F6831F"/>
        </a:buClr>
        <a:buFont typeface="Arial"/>
        <a:buChar char="•"/>
        <a:defRPr sz="2000" kern="1200">
          <a:solidFill>
            <a:srgbClr val="F6831F"/>
          </a:solidFill>
          <a:latin typeface="Newslab" charset="0"/>
          <a:ea typeface="Newslab" charset="0"/>
          <a:cs typeface="Newslab" charset="0"/>
        </a:defRPr>
      </a:lvl3pPr>
      <a:lvl4pPr marL="1431925" indent="-228600" algn="l" defTabSz="457200" rtl="0" eaLnBrk="1" latinLnBrk="0" hangingPunct="1">
        <a:spcBef>
          <a:spcPct val="20000"/>
        </a:spcBef>
        <a:buClr>
          <a:srgbClr val="F6831F"/>
        </a:buClr>
        <a:buFont typeface="Arial"/>
        <a:buChar char="–"/>
        <a:tabLst/>
        <a:defRPr sz="1800" kern="1200">
          <a:solidFill>
            <a:srgbClr val="F6831F"/>
          </a:solidFill>
          <a:latin typeface="Newslab" charset="0"/>
          <a:ea typeface="Newslab" charset="0"/>
          <a:cs typeface="Newslab" charset="0"/>
        </a:defRPr>
      </a:lvl4pPr>
      <a:lvl5pPr marL="1825625" indent="-228600" algn="l" defTabSz="457200" rtl="0" eaLnBrk="1" latinLnBrk="0" hangingPunct="1">
        <a:spcBef>
          <a:spcPct val="20000"/>
        </a:spcBef>
        <a:buClr>
          <a:srgbClr val="F6831F"/>
        </a:buClr>
        <a:buFont typeface="Arial"/>
        <a:buChar char="»"/>
        <a:defRPr sz="1800" kern="1200">
          <a:solidFill>
            <a:srgbClr val="F6831F"/>
          </a:solidFill>
          <a:latin typeface="Newslab" charset="0"/>
          <a:ea typeface="Newslab" charset="0"/>
          <a:cs typeface="Newslab"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4549205"/>
            <a:ext cx="9144000" cy="1752600"/>
          </a:xfrm>
        </p:spPr>
        <p:txBody>
          <a:bodyPr>
            <a:normAutofit/>
          </a:bodyPr>
          <a:lstStyle/>
          <a:p>
            <a:r>
              <a:rPr lang="en-US" sz="1800" dirty="0" smtClean="0"/>
              <a:t>Organizational Assessment Presentation</a:t>
            </a:r>
            <a:endParaRPr lang="en-US" sz="1800" dirty="0"/>
          </a:p>
        </p:txBody>
      </p:sp>
      <p:sp>
        <p:nvSpPr>
          <p:cNvPr id="3" name="Title 2"/>
          <p:cNvSpPr>
            <a:spLocks noGrp="1"/>
          </p:cNvSpPr>
          <p:nvPr>
            <p:ph type="title"/>
          </p:nvPr>
        </p:nvSpPr>
        <p:spPr/>
        <p:txBody>
          <a:bodyPr>
            <a:normAutofit fontScale="90000"/>
          </a:bodyPr>
          <a:lstStyle/>
          <a:p>
            <a:r>
              <a:rPr lang="en-US" dirty="0" smtClean="0"/>
              <a:t>Organizational Dynamics of Cisco Systems</a:t>
            </a:r>
            <a:endParaRPr lang="en-US" dirty="0"/>
          </a:p>
        </p:txBody>
      </p:sp>
      <p:sp>
        <p:nvSpPr>
          <p:cNvPr id="4" name="Text Placeholder 3"/>
          <p:cNvSpPr>
            <a:spLocks noGrp="1"/>
          </p:cNvSpPr>
          <p:nvPr>
            <p:ph type="body" sz="quarter" idx="10"/>
          </p:nvPr>
        </p:nvSpPr>
        <p:spPr/>
        <p:txBody>
          <a:bodyPr/>
          <a:lstStyle/>
          <a:p>
            <a:r>
              <a:rPr lang="en-US" dirty="0" smtClean="0"/>
              <a:t>04/28/2018</a:t>
            </a:r>
            <a:endParaRPr lang="en-US" dirty="0"/>
          </a:p>
        </p:txBody>
      </p:sp>
    </p:spTree>
    <p:extLst>
      <p:ext uri="{BB962C8B-B14F-4D97-AF65-F5344CB8AC3E}">
        <p14:creationId xmlns:p14="http://schemas.microsoft.com/office/powerpoint/2010/main" val="341276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5FC18E0A-AA66-40C8-B5C3-34FFD675870B}"/>
              </a:ext>
            </a:extLst>
          </p:cNvPr>
          <p:cNvSpPr>
            <a:spLocks noGrp="1"/>
          </p:cNvSpPr>
          <p:nvPr>
            <p:ph type="title"/>
          </p:nvPr>
        </p:nvSpPr>
        <p:spPr>
          <a:xfrm>
            <a:off x="364921" y="80828"/>
            <a:ext cx="7005363" cy="564435"/>
          </a:xfrm>
        </p:spPr>
        <p:txBody>
          <a:bodyPr/>
          <a:lstStyle/>
          <a:p>
            <a:r>
              <a:rPr lang="en-US" dirty="0" smtClean="0"/>
              <a:t>Description of Cisco’s Systems</a:t>
            </a:r>
            <a:endParaRPr lang="en-US" dirty="0"/>
          </a:p>
        </p:txBody>
      </p:sp>
      <p:sp>
        <p:nvSpPr>
          <p:cNvPr id="4" name="Content Placeholder 3">
            <a:extLst>
              <a:ext uri="{FF2B5EF4-FFF2-40B4-BE49-F238E27FC236}">
                <a16:creationId xmlns="" xmlns:a16="http://schemas.microsoft.com/office/drawing/2014/main" id="{C98184D3-8DE0-4CD0-810B-4081E54ED08C}"/>
              </a:ext>
            </a:extLst>
          </p:cNvPr>
          <p:cNvSpPr>
            <a:spLocks noGrp="1"/>
          </p:cNvSpPr>
          <p:nvPr>
            <p:ph sz="quarter" idx="13"/>
          </p:nvPr>
        </p:nvSpPr>
        <p:spPr/>
        <p:txBody>
          <a:bodyPr>
            <a:normAutofit fontScale="92500" lnSpcReduction="10000"/>
          </a:bodyPr>
          <a:lstStyle/>
          <a:p>
            <a:pPr lvl="1">
              <a:buFont typeface="Arial" panose="020B0604020202020204" pitchFamily="34" charset="0"/>
              <a:buChar char="•"/>
            </a:pPr>
            <a:r>
              <a:rPr lang="en-US" dirty="0"/>
              <a:t>Cisco </a:t>
            </a:r>
            <a:r>
              <a:rPr lang="en-US" dirty="0" smtClean="0"/>
              <a:t>systems </a:t>
            </a:r>
            <a:r>
              <a:rPr lang="en-US" dirty="0"/>
              <a:t>is an American multinational technology corporation</a:t>
            </a:r>
            <a:r>
              <a:rPr lang="en-US" dirty="0" smtClean="0"/>
              <a:t>.</a:t>
            </a:r>
          </a:p>
          <a:p>
            <a:pPr lvl="1">
              <a:buFont typeface="Arial" panose="020B0604020202020204" pitchFamily="34" charset="0"/>
              <a:buChar char="•"/>
            </a:pPr>
            <a:r>
              <a:rPr lang="en-US" dirty="0" smtClean="0"/>
              <a:t>It was founded in December 1984 by two Stanford University computer science students at the time.</a:t>
            </a:r>
          </a:p>
          <a:p>
            <a:pPr lvl="1">
              <a:buFont typeface="Arial" panose="020B0604020202020204" pitchFamily="34" charset="0"/>
              <a:buChar char="•"/>
            </a:pPr>
            <a:r>
              <a:rPr lang="en-US" dirty="0" smtClean="0"/>
              <a:t>It’s </a:t>
            </a:r>
            <a:r>
              <a:rPr lang="en-US" dirty="0"/>
              <a:t>headquarters are in San Jose, California at the heart of Silicon </a:t>
            </a:r>
            <a:r>
              <a:rPr lang="en-US" dirty="0" smtClean="0"/>
              <a:t>Valley.</a:t>
            </a:r>
          </a:p>
          <a:p>
            <a:pPr lvl="1">
              <a:buFont typeface="Arial" panose="020B0604020202020204" pitchFamily="34" charset="0"/>
              <a:buChar char="•"/>
            </a:pPr>
            <a:r>
              <a:rPr lang="en-US" dirty="0"/>
              <a:t>It is the largest networking company globally. </a:t>
            </a:r>
            <a:endParaRPr lang="en-US" dirty="0" smtClean="0"/>
          </a:p>
          <a:p>
            <a:pPr lvl="1">
              <a:buFont typeface="Arial" panose="020B0604020202020204" pitchFamily="34" charset="0"/>
              <a:buChar char="•"/>
            </a:pPr>
            <a:r>
              <a:rPr lang="en-US" dirty="0"/>
              <a:t>The company focusses on developing, manufacturing and selling telecommunications equipment, network hardware among other high technology products and services</a:t>
            </a:r>
            <a:r>
              <a:rPr lang="en-US" dirty="0" smtClean="0"/>
              <a:t>.</a:t>
            </a:r>
          </a:p>
          <a:p>
            <a:pPr lvl="1">
              <a:buFont typeface="Arial" panose="020B0604020202020204" pitchFamily="34" charset="0"/>
              <a:buChar char="•"/>
            </a:pPr>
            <a:r>
              <a:rPr lang="en-US" dirty="0"/>
              <a:t>It specializes </a:t>
            </a:r>
            <a:r>
              <a:rPr lang="en-US" dirty="0" smtClean="0"/>
              <a:t>in specific </a:t>
            </a:r>
            <a:r>
              <a:rPr lang="en-US" dirty="0"/>
              <a:t>markets like domain security, internet of things among others via the various subsidiaries that it has like jabber and jasper. </a:t>
            </a:r>
            <a:r>
              <a:rPr lang="en-US" dirty="0" smtClean="0"/>
              <a:t> </a:t>
            </a:r>
            <a:endParaRPr lang="en-US" dirty="0"/>
          </a:p>
        </p:txBody>
      </p:sp>
    </p:spTree>
    <p:extLst>
      <p:ext uri="{BB962C8B-B14F-4D97-AF65-F5344CB8AC3E}">
        <p14:creationId xmlns:p14="http://schemas.microsoft.com/office/powerpoint/2010/main" val="3665170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Analysis and Evaluation of Cisco’s Structure</a:t>
            </a:r>
            <a:endParaRPr lang="en-US" dirty="0"/>
          </a:p>
        </p:txBody>
      </p:sp>
      <p:pic>
        <p:nvPicPr>
          <p:cNvPr id="2" name="Content Placeholder 1"/>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218365" y="1605709"/>
            <a:ext cx="4640240" cy="3193196"/>
          </a:xfrm>
        </p:spPr>
      </p:pic>
      <p:sp>
        <p:nvSpPr>
          <p:cNvPr id="11" name="Subtitle 1">
            <a:extLst>
              <a:ext uri="{FF2B5EF4-FFF2-40B4-BE49-F238E27FC236}">
                <a16:creationId xmlns="" xmlns:a16="http://schemas.microsoft.com/office/drawing/2014/main" id="{0052F083-70FC-4D37-966E-457B38CA4D25}"/>
              </a:ext>
            </a:extLst>
          </p:cNvPr>
          <p:cNvSpPr>
            <a:spLocks noGrp="1"/>
          </p:cNvSpPr>
          <p:nvPr>
            <p:ph type="subTitle" idx="1"/>
          </p:nvPr>
        </p:nvSpPr>
        <p:spPr>
          <a:xfrm>
            <a:off x="364921" y="657432"/>
            <a:ext cx="7005363" cy="487583"/>
          </a:xfrm>
        </p:spPr>
        <p:txBody>
          <a:bodyPr/>
          <a:lstStyle/>
          <a:p>
            <a:r>
              <a:rPr lang="en-US" dirty="0"/>
              <a:t>	</a:t>
            </a:r>
            <a:r>
              <a:rPr lang="en-US" dirty="0" smtClean="0"/>
              <a:t>Cisco’s Structure and Effectiveness</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8036" y="1753272"/>
            <a:ext cx="3657744" cy="3545471"/>
          </a:xfrm>
          <a:prstGeom prst="rect">
            <a:avLst/>
          </a:prstGeom>
        </p:spPr>
      </p:pic>
    </p:spTree>
    <p:extLst>
      <p:ext uri="{BB962C8B-B14F-4D97-AF65-F5344CB8AC3E}">
        <p14:creationId xmlns:p14="http://schemas.microsoft.com/office/powerpoint/2010/main" val="2515129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Analysis of the External and Internal Drivers</a:t>
            </a:r>
            <a:endParaRPr lang="en-US" dirty="0"/>
          </a:p>
        </p:txBody>
      </p:sp>
      <p:sp>
        <p:nvSpPr>
          <p:cNvPr id="4" name="Content Placeholder 3"/>
          <p:cNvSpPr>
            <a:spLocks noGrp="1"/>
          </p:cNvSpPr>
          <p:nvPr>
            <p:ph sz="quarter" idx="13"/>
          </p:nvPr>
        </p:nvSpPr>
        <p:spPr/>
        <p:txBody>
          <a:bodyPr>
            <a:normAutofit fontScale="85000" lnSpcReduction="20000"/>
          </a:bodyPr>
          <a:lstStyle/>
          <a:p>
            <a:pPr marL="403225" lvl="1" indent="0">
              <a:buNone/>
            </a:pPr>
            <a:r>
              <a:rPr lang="en-US" b="1" dirty="0" smtClean="0">
                <a:solidFill>
                  <a:srgbClr val="7030A0"/>
                </a:solidFill>
              </a:rPr>
              <a:t>Internal Drivers</a:t>
            </a:r>
          </a:p>
          <a:p>
            <a:pPr lvl="1">
              <a:buFont typeface="Arial" panose="020B0604020202020204" pitchFamily="34" charset="0"/>
              <a:buChar char="•"/>
            </a:pPr>
            <a:r>
              <a:rPr lang="en-US" dirty="0" smtClean="0">
                <a:solidFill>
                  <a:schemeClr val="accent2"/>
                </a:solidFill>
              </a:rPr>
              <a:t>The managers at Cisco are empowered through training and refresher courses. They have been given the powers to make decision and drive positive change.</a:t>
            </a:r>
          </a:p>
          <a:p>
            <a:pPr lvl="1">
              <a:buFont typeface="Arial" panose="020B0604020202020204" pitchFamily="34" charset="0"/>
              <a:buChar char="•"/>
            </a:pPr>
            <a:r>
              <a:rPr lang="en-US" dirty="0" smtClean="0">
                <a:solidFill>
                  <a:schemeClr val="accent2"/>
                </a:solidFill>
              </a:rPr>
              <a:t>The managers and leaders are also tasked with empowering the junior employees and ensure they understand the company’s mission and vision.</a:t>
            </a:r>
          </a:p>
          <a:p>
            <a:pPr lvl="1">
              <a:buFont typeface="Arial" panose="020B0604020202020204" pitchFamily="34" charset="0"/>
              <a:buChar char="•"/>
            </a:pPr>
            <a:r>
              <a:rPr lang="en-US" dirty="0" smtClean="0">
                <a:solidFill>
                  <a:schemeClr val="accent2"/>
                </a:solidFill>
              </a:rPr>
              <a:t>The Organizational structure and culture of Cisco, its systems and communication allows for change.</a:t>
            </a:r>
          </a:p>
          <a:p>
            <a:pPr marL="403225" lvl="1" indent="0">
              <a:buNone/>
            </a:pPr>
            <a:r>
              <a:rPr lang="en-US" b="1" dirty="0" smtClean="0">
                <a:solidFill>
                  <a:srgbClr val="7030A0"/>
                </a:solidFill>
              </a:rPr>
              <a:t>External Drivers</a:t>
            </a:r>
          </a:p>
          <a:p>
            <a:pPr lvl="1">
              <a:buFont typeface="Arial" panose="020B0604020202020204" pitchFamily="34" charset="0"/>
              <a:buChar char="•"/>
            </a:pPr>
            <a:r>
              <a:rPr lang="en-US" dirty="0" smtClean="0">
                <a:solidFill>
                  <a:schemeClr val="accent2"/>
                </a:solidFill>
              </a:rPr>
              <a:t>The company has been accepted globally in the market due to its inclusivity in recruitment, its CSR policy and its quality products and services.</a:t>
            </a:r>
          </a:p>
          <a:p>
            <a:pPr lvl="1">
              <a:buFont typeface="Arial" panose="020B0604020202020204" pitchFamily="34" charset="0"/>
              <a:buChar char="•"/>
            </a:pPr>
            <a:r>
              <a:rPr lang="en-US" dirty="0" smtClean="0">
                <a:solidFill>
                  <a:schemeClr val="accent2"/>
                </a:solidFill>
              </a:rPr>
              <a:t>It is also known to be the best company globally, technologically, it uses the best technology and offers customer centric products and services</a:t>
            </a:r>
          </a:p>
          <a:p>
            <a:pPr lvl="1">
              <a:buFont typeface="Arial" panose="020B0604020202020204" pitchFamily="34" charset="0"/>
              <a:buChar char="•"/>
            </a:pPr>
            <a:endParaRPr lang="en-US" dirty="0">
              <a:solidFill>
                <a:schemeClr val="accent2"/>
              </a:solidFill>
            </a:endParaRPr>
          </a:p>
          <a:p>
            <a:pPr lvl="2">
              <a:buNone/>
            </a:pPr>
            <a:endParaRPr lang="en-US" dirty="0"/>
          </a:p>
          <a:p>
            <a:pPr marL="338137" lvl="2" indent="0">
              <a:buFont typeface="Wingdings" pitchFamily="2" charset="2"/>
              <a:buChar char="ü"/>
            </a:pPr>
            <a:endParaRPr lang="en-US" dirty="0"/>
          </a:p>
          <a:p>
            <a:pPr marL="0" indent="0">
              <a:buNone/>
            </a:pPr>
            <a:endParaRPr lang="en-US" dirty="0"/>
          </a:p>
          <a:p>
            <a:pPr lvl="1"/>
            <a:endParaRPr lang="en-US" dirty="0"/>
          </a:p>
        </p:txBody>
      </p:sp>
      <p:sp>
        <p:nvSpPr>
          <p:cNvPr id="11" name="Subtitle 1">
            <a:extLst>
              <a:ext uri="{FF2B5EF4-FFF2-40B4-BE49-F238E27FC236}">
                <a16:creationId xmlns="" xmlns:a16="http://schemas.microsoft.com/office/drawing/2014/main" id="{0052F083-70FC-4D37-966E-457B38CA4D25}"/>
              </a:ext>
            </a:extLst>
          </p:cNvPr>
          <p:cNvSpPr>
            <a:spLocks noGrp="1"/>
          </p:cNvSpPr>
          <p:nvPr>
            <p:ph type="subTitle" idx="1"/>
          </p:nvPr>
        </p:nvSpPr>
        <p:spPr>
          <a:xfrm>
            <a:off x="364921" y="657432"/>
            <a:ext cx="7005363" cy="487583"/>
          </a:xfrm>
        </p:spPr>
        <p:txBody>
          <a:bodyPr>
            <a:normAutofit fontScale="85000" lnSpcReduction="10000"/>
          </a:bodyPr>
          <a:lstStyle/>
          <a:p>
            <a:r>
              <a:rPr lang="en-US" dirty="0"/>
              <a:t>	</a:t>
            </a:r>
            <a:r>
              <a:rPr lang="en-US" dirty="0" smtClean="0"/>
              <a:t>Factors affecting Organizational change and its execution</a:t>
            </a:r>
            <a:endParaRPr lang="en-US" dirty="0"/>
          </a:p>
        </p:txBody>
      </p:sp>
    </p:spTree>
    <p:extLst>
      <p:ext uri="{BB962C8B-B14F-4D97-AF65-F5344CB8AC3E}">
        <p14:creationId xmlns:p14="http://schemas.microsoft.com/office/powerpoint/2010/main" val="1206341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Analysis of the Culture of the Organization</a:t>
            </a:r>
            <a:endParaRPr lang="en-US" dirty="0"/>
          </a:p>
        </p:txBody>
      </p:sp>
      <p:sp>
        <p:nvSpPr>
          <p:cNvPr id="4" name="Content Placeholder 3"/>
          <p:cNvSpPr>
            <a:spLocks noGrp="1"/>
          </p:cNvSpPr>
          <p:nvPr>
            <p:ph sz="quarter" idx="13"/>
          </p:nvPr>
        </p:nvSpPr>
        <p:spPr/>
        <p:txBody>
          <a:bodyPr>
            <a:normAutofit lnSpcReduction="10000"/>
          </a:bodyPr>
          <a:lstStyle/>
          <a:p>
            <a:pPr marL="681037" lvl="2" indent="-342900"/>
            <a:r>
              <a:rPr lang="en-US" dirty="0" smtClean="0"/>
              <a:t>Cisco’s culture is based on the principles of customer focus, innovation transparent communication, employee empowerment and integrity.</a:t>
            </a:r>
          </a:p>
          <a:p>
            <a:pPr marL="681037" lvl="2" indent="-342900"/>
            <a:r>
              <a:rPr lang="en-US" dirty="0" smtClean="0"/>
              <a:t>The company has given its culture an innovative and futuristic approach with the customers being at the top of the priority list.</a:t>
            </a:r>
          </a:p>
          <a:p>
            <a:pPr marL="681037" lvl="2" indent="-342900"/>
            <a:r>
              <a:rPr lang="en-US" dirty="0" smtClean="0"/>
              <a:t>Most of its success is attributed to its relationship with customers, with the company designing software and systems based on the customer’s needs.</a:t>
            </a:r>
          </a:p>
          <a:p>
            <a:pPr marL="681037" lvl="2" indent="-342900"/>
            <a:r>
              <a:rPr lang="en-US" dirty="0" smtClean="0"/>
              <a:t>It has also developed a culture of employee involvement and empowerment. </a:t>
            </a:r>
            <a:endParaRPr lang="en-US" dirty="0"/>
          </a:p>
          <a:p>
            <a:pPr marL="681037" lvl="2" indent="-342900"/>
            <a:r>
              <a:rPr lang="en-US" dirty="0" smtClean="0"/>
              <a:t>The company has empowered its employees and they can make decisions on their own as long as it is for the company’s benefit.</a:t>
            </a:r>
          </a:p>
          <a:p>
            <a:pPr marL="681037" lvl="2" indent="-342900"/>
            <a:r>
              <a:rPr lang="en-US" dirty="0" smtClean="0"/>
              <a:t>Its employees feel valued and behave in a manner that is in accordance with the company’s culture. Therefore, the retention rate is very high</a:t>
            </a:r>
          </a:p>
          <a:p>
            <a:pPr marL="681037" lvl="2" indent="-342900"/>
            <a:endParaRPr lang="en-US" dirty="0" smtClean="0"/>
          </a:p>
          <a:p>
            <a:pPr marL="681037" lvl="2" indent="-342900"/>
            <a:endParaRPr lang="en-US" dirty="0"/>
          </a:p>
          <a:p>
            <a:pPr marL="0" indent="0">
              <a:buNone/>
            </a:pPr>
            <a:endParaRPr lang="en-US" dirty="0"/>
          </a:p>
          <a:p>
            <a:pPr lvl="1"/>
            <a:endParaRPr lang="en-US" dirty="0"/>
          </a:p>
        </p:txBody>
      </p:sp>
      <p:sp>
        <p:nvSpPr>
          <p:cNvPr id="11" name="Subtitle 1">
            <a:extLst>
              <a:ext uri="{FF2B5EF4-FFF2-40B4-BE49-F238E27FC236}">
                <a16:creationId xmlns="" xmlns:a16="http://schemas.microsoft.com/office/drawing/2014/main" id="{0052F083-70FC-4D37-966E-457B38CA4D25}"/>
              </a:ext>
            </a:extLst>
          </p:cNvPr>
          <p:cNvSpPr>
            <a:spLocks noGrp="1"/>
          </p:cNvSpPr>
          <p:nvPr>
            <p:ph type="subTitle" idx="1"/>
          </p:nvPr>
        </p:nvSpPr>
        <p:spPr>
          <a:xfrm>
            <a:off x="364921" y="657432"/>
            <a:ext cx="7005363" cy="487583"/>
          </a:xfrm>
        </p:spPr>
        <p:txBody>
          <a:bodyPr>
            <a:normAutofit fontScale="77500" lnSpcReduction="20000"/>
          </a:bodyPr>
          <a:lstStyle/>
          <a:p>
            <a:pPr algn="ctr"/>
            <a:r>
              <a:rPr lang="en-US" dirty="0" smtClean="0"/>
              <a:t>The impact of personality, attitude and employees behaviors on the culture of the organization</a:t>
            </a:r>
            <a:endParaRPr lang="en-US" dirty="0"/>
          </a:p>
        </p:txBody>
      </p:sp>
    </p:spTree>
    <p:extLst>
      <p:ext uri="{BB962C8B-B14F-4D97-AF65-F5344CB8AC3E}">
        <p14:creationId xmlns:p14="http://schemas.microsoft.com/office/powerpoint/2010/main" val="326667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 xmlns:a16="http://schemas.microsoft.com/office/drawing/2014/main" id="{8E2D738F-68BB-4D35-8597-AB82F70C2BBD}"/>
              </a:ext>
            </a:extLst>
          </p:cNvPr>
          <p:cNvSpPr>
            <a:spLocks noGrp="1"/>
          </p:cNvSpPr>
          <p:nvPr>
            <p:ph type="subTitle" idx="1"/>
          </p:nvPr>
        </p:nvSpPr>
        <p:spPr/>
        <p:txBody>
          <a:bodyPr/>
          <a:lstStyle/>
          <a:p>
            <a:r>
              <a:rPr lang="en-US" dirty="0"/>
              <a:t>       </a:t>
            </a:r>
          </a:p>
        </p:txBody>
      </p:sp>
      <p:sp>
        <p:nvSpPr>
          <p:cNvPr id="3" name="Title 2">
            <a:extLst>
              <a:ext uri="{FF2B5EF4-FFF2-40B4-BE49-F238E27FC236}">
                <a16:creationId xmlns="" xmlns:a16="http://schemas.microsoft.com/office/drawing/2014/main" id="{445646B8-B73D-4FC2-89AA-8A565965DF0E}"/>
              </a:ext>
            </a:extLst>
          </p:cNvPr>
          <p:cNvSpPr>
            <a:spLocks noGrp="1"/>
          </p:cNvSpPr>
          <p:nvPr>
            <p:ph type="title"/>
          </p:nvPr>
        </p:nvSpPr>
        <p:spPr/>
        <p:txBody>
          <a:bodyPr>
            <a:normAutofit fontScale="90000"/>
          </a:bodyPr>
          <a:lstStyle/>
          <a:p>
            <a:pPr algn="ctr"/>
            <a:r>
              <a:rPr lang="en-US" dirty="0" smtClean="0"/>
              <a:t>Analysis of how staff is recruited, selected and Retained</a:t>
            </a:r>
            <a:endParaRPr lang="en-US" dirty="0"/>
          </a:p>
        </p:txBody>
      </p:sp>
      <p:sp>
        <p:nvSpPr>
          <p:cNvPr id="4" name="Content Placeholder 3">
            <a:extLst>
              <a:ext uri="{FF2B5EF4-FFF2-40B4-BE49-F238E27FC236}">
                <a16:creationId xmlns="" xmlns:a16="http://schemas.microsoft.com/office/drawing/2014/main" id="{482A5A64-159F-4225-A16F-185A9D9E17B7}"/>
              </a:ext>
            </a:extLst>
          </p:cNvPr>
          <p:cNvSpPr>
            <a:spLocks noGrp="1"/>
          </p:cNvSpPr>
          <p:nvPr>
            <p:ph sz="quarter" idx="13"/>
          </p:nvPr>
        </p:nvSpPr>
        <p:spPr>
          <a:xfrm>
            <a:off x="365125" y="1539875"/>
            <a:ext cx="8515830" cy="4390661"/>
          </a:xfrm>
        </p:spPr>
        <p:txBody>
          <a:bodyPr>
            <a:normAutofit fontScale="92500" lnSpcReduction="10000"/>
          </a:bodyPr>
          <a:lstStyle/>
          <a:p>
            <a:pPr marL="0" indent="0">
              <a:buNone/>
            </a:pPr>
            <a:r>
              <a:rPr lang="en-US" sz="1800" b="1" dirty="0" smtClean="0"/>
              <a:t>Recruitment</a:t>
            </a:r>
          </a:p>
          <a:p>
            <a:r>
              <a:rPr lang="en-US" sz="1800" dirty="0" smtClean="0">
                <a:solidFill>
                  <a:srgbClr val="F6831F"/>
                </a:solidFill>
              </a:rPr>
              <a:t>Cisco’s recruitment process is very competitive , and is also a reflective of its culture, it recruits the best talent and ensure it values and retains them.</a:t>
            </a:r>
          </a:p>
          <a:p>
            <a:r>
              <a:rPr lang="en-US" sz="1800" dirty="0" smtClean="0">
                <a:solidFill>
                  <a:srgbClr val="F6831F"/>
                </a:solidFill>
              </a:rPr>
              <a:t>It ensures diversity is observed during the recruitment process to increase innovation. It therefore recruits people from diverse backgrounds, experience, ethnicities, ability, gender and culture.</a:t>
            </a:r>
          </a:p>
          <a:p>
            <a:r>
              <a:rPr lang="en-US" sz="1800" dirty="0" smtClean="0">
                <a:solidFill>
                  <a:srgbClr val="F6831F"/>
                </a:solidFill>
              </a:rPr>
              <a:t>The </a:t>
            </a:r>
            <a:r>
              <a:rPr lang="en-US" sz="1800" dirty="0">
                <a:solidFill>
                  <a:srgbClr val="F6831F"/>
                </a:solidFill>
              </a:rPr>
              <a:t>firm has been working with organizations such as the Hispanic IT Executive Council and The Society of Women Engineers to hire the more underrepresented minorities and women </a:t>
            </a:r>
            <a:endParaRPr lang="en-US" sz="1800" dirty="0" smtClean="0">
              <a:solidFill>
                <a:srgbClr val="F6831F"/>
              </a:solidFill>
            </a:endParaRPr>
          </a:p>
          <a:p>
            <a:pPr marL="0" indent="0">
              <a:buNone/>
            </a:pPr>
            <a:r>
              <a:rPr lang="en-US" sz="1800" b="1" dirty="0" smtClean="0"/>
              <a:t>Selection</a:t>
            </a:r>
          </a:p>
          <a:p>
            <a:r>
              <a:rPr lang="en-US" sz="1800" dirty="0" smtClean="0">
                <a:solidFill>
                  <a:srgbClr val="F6831F"/>
                </a:solidFill>
              </a:rPr>
              <a:t>They then select the best talent in the pool of potential candidates and train them in matters the organizational culture and operations in the company.</a:t>
            </a:r>
          </a:p>
          <a:p>
            <a:pPr marL="0" indent="0">
              <a:buNone/>
            </a:pPr>
            <a:r>
              <a:rPr lang="en-US" sz="1800" b="1" dirty="0" smtClean="0"/>
              <a:t>Retention</a:t>
            </a:r>
          </a:p>
          <a:p>
            <a:r>
              <a:rPr lang="en-US" sz="1800" dirty="0" smtClean="0">
                <a:solidFill>
                  <a:srgbClr val="F6831F"/>
                </a:solidFill>
              </a:rPr>
              <a:t>Its rates of retention are high due to how they treat their employees. All the employees are valued and treated with utmost respect.</a:t>
            </a:r>
          </a:p>
          <a:p>
            <a:r>
              <a:rPr lang="en-US" sz="1800" dirty="0" smtClean="0">
                <a:solidFill>
                  <a:srgbClr val="F6831F"/>
                </a:solidFill>
              </a:rPr>
              <a:t>The employees innovative ideas are also welcomed and put into consideration.</a:t>
            </a:r>
            <a:endParaRPr lang="en-US" sz="1800" dirty="0">
              <a:solidFill>
                <a:srgbClr val="F6831F"/>
              </a:solidFill>
            </a:endParaRPr>
          </a:p>
        </p:txBody>
      </p:sp>
    </p:spTree>
    <p:extLst>
      <p:ext uri="{BB962C8B-B14F-4D97-AF65-F5344CB8AC3E}">
        <p14:creationId xmlns:p14="http://schemas.microsoft.com/office/powerpoint/2010/main" val="1661217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Analysis of the use of teams within Cisco</a:t>
            </a:r>
            <a:endParaRPr lang="en-US" dirty="0"/>
          </a:p>
        </p:txBody>
      </p:sp>
      <p:sp>
        <p:nvSpPr>
          <p:cNvPr id="4" name="Content Placeholder 3"/>
          <p:cNvSpPr>
            <a:spLocks noGrp="1"/>
          </p:cNvSpPr>
          <p:nvPr>
            <p:ph sz="quarter" idx="13"/>
          </p:nvPr>
        </p:nvSpPr>
        <p:spPr>
          <a:xfrm>
            <a:off x="365125" y="1567171"/>
            <a:ext cx="8515830" cy="4548409"/>
          </a:xfrm>
        </p:spPr>
        <p:txBody>
          <a:bodyPr>
            <a:normAutofit fontScale="92500" lnSpcReduction="10000"/>
          </a:bodyPr>
          <a:lstStyle/>
          <a:p>
            <a:r>
              <a:rPr lang="en-US" dirty="0" smtClean="0">
                <a:solidFill>
                  <a:srgbClr val="F6831F"/>
                </a:solidFill>
              </a:rPr>
              <a:t>The recruitment process is competitive and the company has diverse teams.</a:t>
            </a:r>
          </a:p>
          <a:p>
            <a:r>
              <a:rPr lang="en-US" dirty="0" smtClean="0">
                <a:solidFill>
                  <a:srgbClr val="F6831F"/>
                </a:solidFill>
              </a:rPr>
              <a:t>Employees with different skills and background are grouped in the same departments to increase creativity and innovativeness.</a:t>
            </a:r>
          </a:p>
          <a:p>
            <a:r>
              <a:rPr lang="en-US" dirty="0" smtClean="0">
                <a:solidFill>
                  <a:srgbClr val="F6831F"/>
                </a:solidFill>
              </a:rPr>
              <a:t>The groups are given targets to achieve, and that increase the competition among the various groups.</a:t>
            </a:r>
          </a:p>
          <a:p>
            <a:r>
              <a:rPr lang="en-US" dirty="0" smtClean="0">
                <a:solidFill>
                  <a:srgbClr val="F6831F"/>
                </a:solidFill>
              </a:rPr>
              <a:t>The company also has a collaborative culture where the teams come together and share ideas.</a:t>
            </a:r>
          </a:p>
          <a:p>
            <a:r>
              <a:rPr lang="en-US" dirty="0" smtClean="0">
                <a:solidFill>
                  <a:srgbClr val="F6831F"/>
                </a:solidFill>
              </a:rPr>
              <a:t>The employees value collaboration since it creates better overall results and diversity of ideas..</a:t>
            </a:r>
          </a:p>
          <a:p>
            <a:pPr marL="0" indent="0">
              <a:buNone/>
            </a:pPr>
            <a:endParaRPr lang="en-US" dirty="0">
              <a:solidFill>
                <a:srgbClr val="F6831F"/>
              </a:solidFill>
            </a:endParaRPr>
          </a:p>
        </p:txBody>
      </p:sp>
      <p:sp>
        <p:nvSpPr>
          <p:cNvPr id="11" name="Subtitle 1">
            <a:extLst>
              <a:ext uri="{FF2B5EF4-FFF2-40B4-BE49-F238E27FC236}">
                <a16:creationId xmlns="" xmlns:a16="http://schemas.microsoft.com/office/drawing/2014/main" id="{0052F083-70FC-4D37-966E-457B38CA4D25}"/>
              </a:ext>
            </a:extLst>
          </p:cNvPr>
          <p:cNvSpPr>
            <a:spLocks noGrp="1"/>
          </p:cNvSpPr>
          <p:nvPr>
            <p:ph type="subTitle" idx="1"/>
          </p:nvPr>
        </p:nvSpPr>
        <p:spPr>
          <a:xfrm>
            <a:off x="364921" y="657432"/>
            <a:ext cx="7005363" cy="487583"/>
          </a:xfrm>
        </p:spPr>
        <p:txBody>
          <a:bodyPr/>
          <a:lstStyle/>
          <a:p>
            <a:pPr algn="ctr"/>
            <a:r>
              <a:rPr lang="en-US" dirty="0" smtClean="0"/>
              <a:t>Teams at Cisco</a:t>
            </a:r>
            <a:endParaRPr lang="en-US" dirty="0"/>
          </a:p>
        </p:txBody>
      </p:sp>
    </p:spTree>
    <p:extLst>
      <p:ext uri="{BB962C8B-B14F-4D97-AF65-F5344CB8AC3E}">
        <p14:creationId xmlns:p14="http://schemas.microsoft.com/office/powerpoint/2010/main" val="2701182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 xmlns:a16="http://schemas.microsoft.com/office/drawing/2014/main" id="{7C8320FD-9684-4B41-9892-BE2D6AA267A8}"/>
              </a:ext>
            </a:extLst>
          </p:cNvPr>
          <p:cNvSpPr>
            <a:spLocks noGrp="1"/>
          </p:cNvSpPr>
          <p:nvPr>
            <p:ph type="subTitle" idx="1"/>
          </p:nvPr>
        </p:nvSpPr>
        <p:spPr/>
        <p:txBody>
          <a:bodyPr/>
          <a:lstStyle/>
          <a:p>
            <a:pPr algn="ctr"/>
            <a:r>
              <a:rPr lang="en-US" dirty="0"/>
              <a:t>      </a:t>
            </a:r>
            <a:r>
              <a:rPr lang="en-US" dirty="0" smtClean="0"/>
              <a:t>Breakdowns in communication and the solutions</a:t>
            </a:r>
            <a:endParaRPr lang="en-US" dirty="0"/>
          </a:p>
        </p:txBody>
      </p:sp>
      <p:sp>
        <p:nvSpPr>
          <p:cNvPr id="3" name="Title 2">
            <a:extLst>
              <a:ext uri="{FF2B5EF4-FFF2-40B4-BE49-F238E27FC236}">
                <a16:creationId xmlns="" xmlns:a16="http://schemas.microsoft.com/office/drawing/2014/main" id="{DEE07D30-4639-4527-A4A2-F428E1CBDFAF}"/>
              </a:ext>
            </a:extLst>
          </p:cNvPr>
          <p:cNvSpPr>
            <a:spLocks noGrp="1"/>
          </p:cNvSpPr>
          <p:nvPr>
            <p:ph type="title"/>
          </p:nvPr>
        </p:nvSpPr>
        <p:spPr/>
        <p:txBody>
          <a:bodyPr>
            <a:normAutofit fontScale="90000"/>
          </a:bodyPr>
          <a:lstStyle/>
          <a:p>
            <a:pPr algn="ctr"/>
            <a:r>
              <a:rPr lang="en-US" dirty="0" smtClean="0"/>
              <a:t>Analysis of the Various forms of Communication</a:t>
            </a:r>
            <a:endParaRPr lang="en-US" dirty="0"/>
          </a:p>
        </p:txBody>
      </p:sp>
      <p:sp>
        <p:nvSpPr>
          <p:cNvPr id="4" name="Content Placeholder 3">
            <a:extLst>
              <a:ext uri="{FF2B5EF4-FFF2-40B4-BE49-F238E27FC236}">
                <a16:creationId xmlns="" xmlns:a16="http://schemas.microsoft.com/office/drawing/2014/main" id="{108E56CA-8AE8-4D37-9E13-BE9A124E68CA}"/>
              </a:ext>
            </a:extLst>
          </p:cNvPr>
          <p:cNvSpPr>
            <a:spLocks noGrp="1"/>
          </p:cNvSpPr>
          <p:nvPr>
            <p:ph sz="quarter" idx="13"/>
          </p:nvPr>
        </p:nvSpPr>
        <p:spPr/>
        <p:txBody>
          <a:bodyPr vert="horz" lIns="91440" tIns="45720" rIns="91440" bIns="45720" rtlCol="0" anchor="t">
            <a:normAutofit fontScale="92500" lnSpcReduction="20000"/>
          </a:bodyPr>
          <a:lstStyle/>
          <a:p>
            <a:pPr marL="403225" lvl="1" indent="0">
              <a:buNone/>
            </a:pPr>
            <a:r>
              <a:rPr lang="en-US" b="1" dirty="0" smtClean="0">
                <a:solidFill>
                  <a:srgbClr val="7030A0"/>
                </a:solidFill>
              </a:rPr>
              <a:t>Communication</a:t>
            </a:r>
          </a:p>
          <a:p>
            <a:pPr lvl="1">
              <a:buFont typeface="Arial" panose="020B0604020202020204" pitchFamily="34" charset="0"/>
              <a:buChar char="•"/>
            </a:pPr>
            <a:r>
              <a:rPr lang="en-US" dirty="0" smtClean="0"/>
              <a:t>Cisco thrives on robust communication practices, where there is free communication between teams, employees and management for purposes of result improvement.</a:t>
            </a:r>
          </a:p>
          <a:p>
            <a:pPr lvl="1">
              <a:buFont typeface="Arial" panose="020B0604020202020204" pitchFamily="34" charset="0"/>
              <a:buChar char="•"/>
            </a:pPr>
            <a:r>
              <a:rPr lang="en-US" dirty="0" smtClean="0"/>
              <a:t>The various forms of communication at cisco include formal communication, horizontal and vertical communication and written communication.</a:t>
            </a:r>
          </a:p>
          <a:p>
            <a:pPr lvl="1">
              <a:buFont typeface="Arial" panose="020B0604020202020204" pitchFamily="34" charset="0"/>
              <a:buChar char="•"/>
            </a:pPr>
            <a:r>
              <a:rPr lang="en-US" dirty="0" smtClean="0"/>
              <a:t>Formal involve internal the structured communication. Horizontal and vertical is the downward and upward communication.</a:t>
            </a:r>
          </a:p>
          <a:p>
            <a:pPr marL="403225" lvl="1" indent="0">
              <a:buNone/>
            </a:pPr>
            <a:r>
              <a:rPr lang="en-US" b="1" dirty="0" smtClean="0">
                <a:solidFill>
                  <a:srgbClr val="7030A0"/>
                </a:solidFill>
              </a:rPr>
              <a:t>Breakdowns in communication</a:t>
            </a:r>
          </a:p>
          <a:p>
            <a:pPr lvl="1">
              <a:buFont typeface="Arial" panose="020B0604020202020204" pitchFamily="34" charset="0"/>
              <a:buChar char="•"/>
            </a:pPr>
            <a:r>
              <a:rPr lang="en-US" dirty="0" smtClean="0"/>
              <a:t>The organization structure and culture is well defined and, therefore, breakdown in communication is rare. However, the hierarchical structure often leads to breakdown and is usually sorted via following the set hierarchical structure to the latter.</a:t>
            </a:r>
          </a:p>
          <a:p>
            <a:pPr marL="403225" lvl="1" indent="0">
              <a:buNone/>
            </a:pPr>
            <a:endParaRPr lang="en-US" dirty="0"/>
          </a:p>
          <a:p>
            <a:pPr marL="229870" indent="-229870"/>
            <a:endParaRPr lang="en-US" dirty="0"/>
          </a:p>
        </p:txBody>
      </p:sp>
    </p:spTree>
    <p:extLst>
      <p:ext uri="{BB962C8B-B14F-4D97-AF65-F5344CB8AC3E}">
        <p14:creationId xmlns:p14="http://schemas.microsoft.com/office/powerpoint/2010/main" val="3194259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 xmlns:a16="http://schemas.microsoft.com/office/drawing/2014/main" id="{7C8320FD-9684-4B41-9892-BE2D6AA267A8}"/>
              </a:ext>
            </a:extLst>
          </p:cNvPr>
          <p:cNvSpPr>
            <a:spLocks noGrp="1"/>
          </p:cNvSpPr>
          <p:nvPr>
            <p:ph type="subTitle" idx="1"/>
          </p:nvPr>
        </p:nvSpPr>
        <p:spPr/>
        <p:txBody>
          <a:bodyPr/>
          <a:lstStyle/>
          <a:p>
            <a:r>
              <a:rPr lang="en-US" dirty="0"/>
              <a:t>       </a:t>
            </a:r>
            <a:r>
              <a:rPr lang="en-US" dirty="0" smtClean="0"/>
              <a:t>Conflicts and the Techniques for Solving them</a:t>
            </a:r>
            <a:endParaRPr lang="en-US" dirty="0"/>
          </a:p>
        </p:txBody>
      </p:sp>
      <p:sp>
        <p:nvSpPr>
          <p:cNvPr id="3" name="Title 2">
            <a:extLst>
              <a:ext uri="{FF2B5EF4-FFF2-40B4-BE49-F238E27FC236}">
                <a16:creationId xmlns="" xmlns:a16="http://schemas.microsoft.com/office/drawing/2014/main" id="{DEE07D30-4639-4527-A4A2-F428E1CBDFAF}"/>
              </a:ext>
            </a:extLst>
          </p:cNvPr>
          <p:cNvSpPr>
            <a:spLocks noGrp="1"/>
          </p:cNvSpPr>
          <p:nvPr>
            <p:ph type="title"/>
          </p:nvPr>
        </p:nvSpPr>
        <p:spPr/>
        <p:txBody>
          <a:bodyPr/>
          <a:lstStyle/>
          <a:p>
            <a:r>
              <a:rPr lang="en-US" dirty="0" smtClean="0"/>
              <a:t>Analysis of Conflict at Cisco</a:t>
            </a:r>
            <a:endParaRPr lang="en-US" dirty="0"/>
          </a:p>
        </p:txBody>
      </p:sp>
      <p:sp>
        <p:nvSpPr>
          <p:cNvPr id="4" name="Content Placeholder 3">
            <a:extLst>
              <a:ext uri="{FF2B5EF4-FFF2-40B4-BE49-F238E27FC236}">
                <a16:creationId xmlns="" xmlns:a16="http://schemas.microsoft.com/office/drawing/2014/main" id="{108E56CA-8AE8-4D37-9E13-BE9A124E68CA}"/>
              </a:ext>
            </a:extLst>
          </p:cNvPr>
          <p:cNvSpPr>
            <a:spLocks noGrp="1"/>
          </p:cNvSpPr>
          <p:nvPr>
            <p:ph sz="quarter" idx="13"/>
          </p:nvPr>
        </p:nvSpPr>
        <p:spPr>
          <a:xfrm>
            <a:off x="365125" y="1585595"/>
            <a:ext cx="8515830" cy="4548409"/>
          </a:xfrm>
        </p:spPr>
        <p:txBody>
          <a:bodyPr vert="horz" lIns="91440" tIns="45720" rIns="91440" bIns="45720" rtlCol="0" anchor="t">
            <a:normAutofit fontScale="85000" lnSpcReduction="20000"/>
          </a:bodyPr>
          <a:lstStyle/>
          <a:p>
            <a:pPr marL="0" indent="0">
              <a:buNone/>
            </a:pPr>
            <a:r>
              <a:rPr lang="en-US" b="1" dirty="0" smtClean="0">
                <a:solidFill>
                  <a:srgbClr val="7030A0"/>
                </a:solidFill>
              </a:rPr>
              <a:t>Conflicts</a:t>
            </a:r>
          </a:p>
          <a:p>
            <a:pPr>
              <a:buFont typeface="Arial" panose="020B0604020202020204" pitchFamily="34" charset="0"/>
              <a:buChar char="•"/>
            </a:pPr>
            <a:r>
              <a:rPr lang="en-US" dirty="0" smtClean="0">
                <a:solidFill>
                  <a:srgbClr val="F6831F"/>
                </a:solidFill>
              </a:rPr>
              <a:t>The organization experiences various forms of conflict including interpersonal and intergroup conflicts.</a:t>
            </a:r>
          </a:p>
          <a:p>
            <a:pPr>
              <a:buFont typeface="Arial" panose="020B0604020202020204" pitchFamily="34" charset="0"/>
              <a:buChar char="•"/>
            </a:pPr>
            <a:r>
              <a:rPr lang="en-US" dirty="0" smtClean="0">
                <a:solidFill>
                  <a:srgbClr val="F6831F"/>
                </a:solidFill>
              </a:rPr>
              <a:t>The company employs people from different cultures and therefore conflict usually arises in the sense that they believe in different things.</a:t>
            </a:r>
          </a:p>
          <a:p>
            <a:pPr>
              <a:buFont typeface="Arial" panose="020B0604020202020204" pitchFamily="34" charset="0"/>
              <a:buChar char="•"/>
            </a:pPr>
            <a:r>
              <a:rPr lang="en-US" dirty="0" smtClean="0">
                <a:solidFill>
                  <a:srgbClr val="F6831F"/>
                </a:solidFill>
              </a:rPr>
              <a:t>The intergroup conflict may involve conflict between different groups in different groups, for example sales versus production departments.</a:t>
            </a:r>
          </a:p>
          <a:p>
            <a:pPr marL="0" indent="0">
              <a:buNone/>
            </a:pPr>
            <a:r>
              <a:rPr lang="en-US" b="1" dirty="0" smtClean="0">
                <a:solidFill>
                  <a:srgbClr val="7030A0"/>
                </a:solidFill>
              </a:rPr>
              <a:t>Techniques for Solving the conflicts</a:t>
            </a:r>
          </a:p>
          <a:p>
            <a:pPr>
              <a:buFont typeface="Arial" panose="020B0604020202020204" pitchFamily="34" charset="0"/>
              <a:buChar char="•"/>
            </a:pPr>
            <a:r>
              <a:rPr lang="en-US" dirty="0" smtClean="0">
                <a:solidFill>
                  <a:srgbClr val="F6831F"/>
                </a:solidFill>
              </a:rPr>
              <a:t>The company has conflict management teams to sort out the different types of conflicts. For instance, counselling to teach the employees the importance of diversity</a:t>
            </a:r>
            <a:endParaRPr lang="en-US" dirty="0">
              <a:solidFill>
                <a:srgbClr val="F6831F"/>
              </a:solidFill>
            </a:endParaRPr>
          </a:p>
        </p:txBody>
      </p:sp>
    </p:spTree>
    <p:extLst>
      <p:ext uri="{BB962C8B-B14F-4D97-AF65-F5344CB8AC3E}">
        <p14:creationId xmlns:p14="http://schemas.microsoft.com/office/powerpoint/2010/main" val="714977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 xmlns:a16="http://schemas.microsoft.com/office/drawing/2014/main" id="{7C8320FD-9684-4B41-9892-BE2D6AA267A8}"/>
              </a:ext>
            </a:extLst>
          </p:cNvPr>
          <p:cNvSpPr>
            <a:spLocks noGrp="1"/>
          </p:cNvSpPr>
          <p:nvPr>
            <p:ph type="subTitle" idx="1"/>
          </p:nvPr>
        </p:nvSpPr>
        <p:spPr/>
        <p:txBody>
          <a:bodyPr/>
          <a:lstStyle/>
          <a:p>
            <a:pPr algn="ctr"/>
            <a:r>
              <a:rPr lang="en-US" dirty="0" smtClean="0"/>
              <a:t>Analysis</a:t>
            </a:r>
            <a:endParaRPr lang="en-US" dirty="0"/>
          </a:p>
        </p:txBody>
      </p:sp>
      <p:sp>
        <p:nvSpPr>
          <p:cNvPr id="3" name="Title 2">
            <a:extLst>
              <a:ext uri="{FF2B5EF4-FFF2-40B4-BE49-F238E27FC236}">
                <a16:creationId xmlns="" xmlns:a16="http://schemas.microsoft.com/office/drawing/2014/main" id="{DEE07D30-4639-4527-A4A2-F428E1CBDFAF}"/>
              </a:ext>
            </a:extLst>
          </p:cNvPr>
          <p:cNvSpPr>
            <a:spLocks noGrp="1"/>
          </p:cNvSpPr>
          <p:nvPr>
            <p:ph type="title"/>
          </p:nvPr>
        </p:nvSpPr>
        <p:spPr/>
        <p:txBody>
          <a:bodyPr>
            <a:normAutofit fontScale="90000"/>
          </a:bodyPr>
          <a:lstStyle/>
          <a:p>
            <a:pPr algn="ctr"/>
            <a:r>
              <a:rPr lang="en-US" dirty="0" smtClean="0"/>
              <a:t>Analysis of the use of both power and politics in the Organization</a:t>
            </a:r>
            <a:endParaRPr lang="en-US" dirty="0"/>
          </a:p>
        </p:txBody>
      </p:sp>
      <p:sp>
        <p:nvSpPr>
          <p:cNvPr id="4" name="Content Placeholder 3">
            <a:extLst>
              <a:ext uri="{FF2B5EF4-FFF2-40B4-BE49-F238E27FC236}">
                <a16:creationId xmlns="" xmlns:a16="http://schemas.microsoft.com/office/drawing/2014/main" id="{108E56CA-8AE8-4D37-9E13-BE9A124E68CA}"/>
              </a:ext>
            </a:extLst>
          </p:cNvPr>
          <p:cNvSpPr>
            <a:spLocks noGrp="1"/>
          </p:cNvSpPr>
          <p:nvPr>
            <p:ph sz="quarter" idx="13"/>
          </p:nvPr>
        </p:nvSpPr>
        <p:spPr/>
        <p:txBody>
          <a:bodyPr vert="horz" lIns="91440" tIns="45720" rIns="91440" bIns="45720" rtlCol="0" anchor="t">
            <a:normAutofit fontScale="92500"/>
          </a:bodyPr>
          <a:lstStyle/>
          <a:p>
            <a:pPr lvl="1">
              <a:buFont typeface="Arial" panose="020B0604020202020204" pitchFamily="34" charset="0"/>
              <a:buChar char="•"/>
            </a:pPr>
            <a:r>
              <a:rPr lang="en-US" dirty="0" smtClean="0">
                <a:solidFill>
                  <a:srgbClr val="642B4F"/>
                </a:solidFill>
              </a:rPr>
              <a:t>Power and politics play a significant role at Cisco, including influencing the decision making process and the interactions between employees.</a:t>
            </a:r>
          </a:p>
          <a:p>
            <a:pPr lvl="1">
              <a:buFont typeface="Arial" panose="020B0604020202020204" pitchFamily="34" charset="0"/>
              <a:buChar char="•"/>
            </a:pPr>
            <a:r>
              <a:rPr lang="en-US" dirty="0" smtClean="0">
                <a:solidFill>
                  <a:srgbClr val="642B4F"/>
                </a:solidFill>
              </a:rPr>
              <a:t>The managers have been given powers to make decisions for the company so long as the decisions increase productivity. </a:t>
            </a:r>
          </a:p>
          <a:p>
            <a:pPr lvl="1">
              <a:buFont typeface="Arial" panose="020B0604020202020204" pitchFamily="34" charset="0"/>
              <a:buChar char="•"/>
            </a:pPr>
            <a:r>
              <a:rPr lang="en-US" dirty="0" smtClean="0">
                <a:solidFill>
                  <a:srgbClr val="642B4F"/>
                </a:solidFill>
              </a:rPr>
              <a:t>The managers at the different levels have also been given powers to reward employees who perform exceptionally including recommending them for promotions.</a:t>
            </a:r>
          </a:p>
          <a:p>
            <a:pPr lvl="1">
              <a:buFont typeface="Arial" panose="020B0604020202020204" pitchFamily="34" charset="0"/>
              <a:buChar char="•"/>
            </a:pPr>
            <a:r>
              <a:rPr lang="en-US" dirty="0" smtClean="0">
                <a:solidFill>
                  <a:srgbClr val="642B4F"/>
                </a:solidFill>
              </a:rPr>
              <a:t>The organization has also developed a political culture that is in accordance with its culture.</a:t>
            </a:r>
          </a:p>
          <a:p>
            <a:pPr lvl="1">
              <a:buFont typeface="Arial" panose="020B0604020202020204" pitchFamily="34" charset="0"/>
              <a:buChar char="•"/>
            </a:pPr>
            <a:r>
              <a:rPr lang="en-US" dirty="0" smtClean="0">
                <a:solidFill>
                  <a:srgbClr val="642B4F"/>
                </a:solidFill>
              </a:rPr>
              <a:t>There are clear policies and chains of command and there is a culture of respect for others and collaboration</a:t>
            </a:r>
          </a:p>
          <a:p>
            <a:pPr lvl="1">
              <a:buFont typeface="Arial" panose="020B0604020202020204" pitchFamily="34" charset="0"/>
              <a:buChar char="•"/>
            </a:pPr>
            <a:endParaRPr lang="en-US" dirty="0">
              <a:solidFill>
                <a:srgbClr val="642B4F"/>
              </a:solidFill>
            </a:endParaRPr>
          </a:p>
        </p:txBody>
      </p:sp>
    </p:spTree>
    <p:extLst>
      <p:ext uri="{BB962C8B-B14F-4D97-AF65-F5344CB8AC3E}">
        <p14:creationId xmlns:p14="http://schemas.microsoft.com/office/powerpoint/2010/main" val="222718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Analysis of the decision making process within Cisco</a:t>
            </a:r>
            <a:endParaRPr lang="en-US" dirty="0"/>
          </a:p>
        </p:txBody>
      </p:sp>
      <p:sp>
        <p:nvSpPr>
          <p:cNvPr id="4" name="Content Placeholder 3"/>
          <p:cNvSpPr>
            <a:spLocks noGrp="1"/>
          </p:cNvSpPr>
          <p:nvPr>
            <p:ph sz="quarter" idx="13"/>
          </p:nvPr>
        </p:nvSpPr>
        <p:spPr/>
        <p:txBody>
          <a:bodyPr>
            <a:normAutofit fontScale="92500"/>
          </a:bodyPr>
          <a:lstStyle/>
          <a:p>
            <a:r>
              <a:rPr lang="en-US" dirty="0" smtClean="0"/>
              <a:t>At cisco, decision making takes place at all the levels within the organization.</a:t>
            </a:r>
          </a:p>
          <a:p>
            <a:r>
              <a:rPr lang="en-US" dirty="0" smtClean="0"/>
              <a:t>The major decisions within the company, like which organizations to partner with, are made by the top level management.</a:t>
            </a:r>
          </a:p>
          <a:p>
            <a:r>
              <a:rPr lang="en-US" dirty="0" smtClean="0"/>
              <a:t>When making decisions, the managers in the different levels first identify the problem, then find a solution. </a:t>
            </a:r>
          </a:p>
          <a:p>
            <a:r>
              <a:rPr lang="en-US" dirty="0" smtClean="0"/>
              <a:t>In cases where the junior managers cannot find solutions or the task requires consultation, they escalate the issue to the top level managers.</a:t>
            </a:r>
            <a:endParaRPr lang="en-US" dirty="0"/>
          </a:p>
        </p:txBody>
      </p:sp>
    </p:spTree>
    <p:extLst>
      <p:ext uri="{BB962C8B-B14F-4D97-AF65-F5344CB8AC3E}">
        <p14:creationId xmlns:p14="http://schemas.microsoft.com/office/powerpoint/2010/main" val="2571872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Analysis of Ethical Approaches and issues the organization faces</a:t>
            </a:r>
            <a:endParaRPr lang="en-US" dirty="0"/>
          </a:p>
        </p:txBody>
      </p:sp>
      <p:sp>
        <p:nvSpPr>
          <p:cNvPr id="4" name="Content Placeholder 3"/>
          <p:cNvSpPr>
            <a:spLocks noGrp="1"/>
          </p:cNvSpPr>
          <p:nvPr>
            <p:ph sz="quarter" idx="13"/>
          </p:nvPr>
        </p:nvSpPr>
        <p:spPr/>
        <p:txBody>
          <a:bodyPr>
            <a:noAutofit/>
          </a:bodyPr>
          <a:lstStyle/>
          <a:p>
            <a:pPr>
              <a:buFont typeface="Arial" panose="020B0604020202020204" pitchFamily="34" charset="0"/>
              <a:buChar char="•"/>
            </a:pPr>
            <a:r>
              <a:rPr lang="en-US" sz="1800" dirty="0" smtClean="0"/>
              <a:t>The company is </a:t>
            </a:r>
            <a:r>
              <a:rPr lang="en-US" sz="1800" dirty="0"/>
              <a:t>committed to ensuring it does its business honestly, ethically and respecting other players in the industry. </a:t>
            </a:r>
          </a:p>
          <a:p>
            <a:pPr>
              <a:buFont typeface="Arial" panose="020B0604020202020204" pitchFamily="34" charset="0"/>
              <a:buChar char="•"/>
            </a:pPr>
            <a:r>
              <a:rPr lang="en-US" sz="1800" dirty="0" smtClean="0"/>
              <a:t>Their </a:t>
            </a:r>
            <a:r>
              <a:rPr lang="en-US" sz="1800" dirty="0"/>
              <a:t>values, which encourages doing the right things have been instilled in the employees, and they are all committed to doing business ethically. </a:t>
            </a:r>
            <a:endParaRPr lang="en-US" sz="1800" dirty="0" smtClean="0"/>
          </a:p>
          <a:p>
            <a:pPr>
              <a:buFont typeface="Arial" panose="020B0604020202020204" pitchFamily="34" charset="0"/>
              <a:buChar char="•"/>
            </a:pPr>
            <a:r>
              <a:rPr lang="en-US" sz="1800" dirty="0"/>
              <a:t>In cases where there are concerns about how right something is, an employee is encouraged to speak out and ensure the right thing is done</a:t>
            </a:r>
            <a:r>
              <a:rPr lang="en-US" sz="1800" dirty="0" smtClean="0"/>
              <a:t>.</a:t>
            </a:r>
          </a:p>
          <a:p>
            <a:pPr>
              <a:buFont typeface="Arial" panose="020B0604020202020204" pitchFamily="34" charset="0"/>
              <a:buChar char="•"/>
            </a:pPr>
            <a:r>
              <a:rPr lang="en-US" sz="1800" dirty="0"/>
              <a:t>Whistleblowers in the company are well </a:t>
            </a:r>
            <a:r>
              <a:rPr lang="en-US" sz="1800" dirty="0" smtClean="0"/>
              <a:t>protected</a:t>
            </a:r>
          </a:p>
          <a:p>
            <a:pPr>
              <a:buFont typeface="Arial" panose="020B0604020202020204" pitchFamily="34" charset="0"/>
              <a:buChar char="•"/>
            </a:pPr>
            <a:r>
              <a:rPr lang="en-US" sz="1800" dirty="0"/>
              <a:t>Employees have the obligation of promoting integrity throughout the organization, with responsibilities to stakeholders both inside and outside of </a:t>
            </a:r>
            <a:r>
              <a:rPr lang="en-US" sz="1800" dirty="0" smtClean="0"/>
              <a:t>Cisco.</a:t>
            </a:r>
          </a:p>
          <a:p>
            <a:pPr>
              <a:buFont typeface="Arial" panose="020B0604020202020204" pitchFamily="34" charset="0"/>
              <a:buChar char="•"/>
            </a:pPr>
            <a:r>
              <a:rPr lang="en-US" sz="1800" dirty="0" smtClean="0">
                <a:latin typeface="Times New Roman" pitchFamily="18" charset="0"/>
                <a:cs typeface="Times New Roman" pitchFamily="18" charset="0"/>
              </a:rPr>
              <a:t>Due to its strict policies, the company is not facing serious ethical issues and they abide by the business ethics code of conduct</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450055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Analysis of Leadership Approaches used within the Organization</a:t>
            </a:r>
            <a:endParaRPr lang="en-US" dirty="0"/>
          </a:p>
        </p:txBody>
      </p:sp>
      <p:sp>
        <p:nvSpPr>
          <p:cNvPr id="4" name="Content Placeholder 3"/>
          <p:cNvSpPr>
            <a:spLocks noGrp="1"/>
          </p:cNvSpPr>
          <p:nvPr>
            <p:ph sz="quarter" idx="13"/>
          </p:nvPr>
        </p:nvSpPr>
        <p:spPr/>
        <p:txBody>
          <a:bodyPr>
            <a:normAutofit fontScale="92500" lnSpcReduction="10000"/>
          </a:bodyPr>
          <a:lstStyle/>
          <a:p>
            <a:pPr>
              <a:buFont typeface="Arial" panose="020B0604020202020204" pitchFamily="34" charset="0"/>
              <a:buChar char="•"/>
            </a:pPr>
            <a:r>
              <a:rPr lang="en-US" dirty="0" smtClean="0"/>
              <a:t>At cisco, the leaders use different approaches to ensure the company’s objective is achieved.</a:t>
            </a:r>
          </a:p>
          <a:p>
            <a:pPr>
              <a:buFont typeface="Arial" panose="020B0604020202020204" pitchFamily="34" charset="0"/>
              <a:buChar char="•"/>
            </a:pPr>
            <a:r>
              <a:rPr lang="en-US" dirty="0" smtClean="0"/>
              <a:t>They include the Laissez faire whereby they set goals and targets and leaves the creativity and approaches to the employees. The employees have been given powers to make decisions.</a:t>
            </a:r>
          </a:p>
          <a:p>
            <a:pPr>
              <a:buFont typeface="Arial" panose="020B0604020202020204" pitchFamily="34" charset="0"/>
              <a:buChar char="•"/>
            </a:pPr>
            <a:r>
              <a:rPr lang="en-US" dirty="0" smtClean="0"/>
              <a:t>Is some cases, they use authoritative approach, whereby, the leaders make decisions and pass the information to the junior employees.</a:t>
            </a:r>
          </a:p>
          <a:p>
            <a:pPr>
              <a:buFont typeface="Arial" panose="020B0604020202020204" pitchFamily="34" charset="0"/>
              <a:buChar char="•"/>
            </a:pPr>
            <a:r>
              <a:rPr lang="en-US" dirty="0" smtClean="0"/>
              <a:t>The leaders at Cisco are flexible and their approaches depend on situations.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a:bodyPr>
          <a:lstStyle/>
          <a:p>
            <a:pPr algn="ctr"/>
            <a:r>
              <a:rPr lang="en-US" dirty="0" smtClean="0"/>
              <a:t>Cisco should Implement the Following Recommendations</a:t>
            </a:r>
            <a:endParaRPr lang="en-US" dirty="0"/>
          </a:p>
        </p:txBody>
      </p:sp>
      <p:sp>
        <p:nvSpPr>
          <p:cNvPr id="3" name="Title 2"/>
          <p:cNvSpPr>
            <a:spLocks noGrp="1"/>
          </p:cNvSpPr>
          <p:nvPr>
            <p:ph type="title"/>
          </p:nvPr>
        </p:nvSpPr>
        <p:spPr/>
        <p:txBody>
          <a:bodyPr/>
          <a:lstStyle/>
          <a:p>
            <a:pPr algn="ctr"/>
            <a:r>
              <a:rPr lang="en-US" dirty="0" smtClean="0"/>
              <a:t>Recommendations for Improvement</a:t>
            </a:r>
            <a:endParaRPr lang="en-US" dirty="0"/>
          </a:p>
        </p:txBody>
      </p:sp>
      <p:sp>
        <p:nvSpPr>
          <p:cNvPr id="4" name="Content Placeholder 3"/>
          <p:cNvSpPr>
            <a:spLocks noGrp="1"/>
          </p:cNvSpPr>
          <p:nvPr>
            <p:ph sz="quarter" idx="13"/>
          </p:nvPr>
        </p:nvSpPr>
        <p:spPr/>
        <p:txBody>
          <a:bodyPr>
            <a:normAutofit fontScale="70000" lnSpcReduction="20000"/>
          </a:bodyPr>
          <a:lstStyle/>
          <a:p>
            <a:pPr marL="514350" indent="-514350">
              <a:buFont typeface="+mj-lt"/>
              <a:buAutoNum type="arabicPeriod"/>
            </a:pPr>
            <a:r>
              <a:rPr lang="en-US" dirty="0" smtClean="0"/>
              <a:t>The organization should improve its conflict resolution techniques to reduce the conflicts by forming a strong conflict resolution team.</a:t>
            </a:r>
          </a:p>
          <a:p>
            <a:pPr marL="514350" indent="-514350">
              <a:buFont typeface="+mj-lt"/>
              <a:buAutoNum type="arabicPeriod"/>
            </a:pPr>
            <a:r>
              <a:rPr lang="en-US" dirty="0" smtClean="0"/>
              <a:t>They should involve the junior employees more to reduce the turnover rates. The retention rate is high but the juniors are the ones leaving.</a:t>
            </a:r>
          </a:p>
          <a:p>
            <a:pPr marL="514350" indent="-514350">
              <a:buFont typeface="+mj-lt"/>
              <a:buAutoNum type="arabicPeriod"/>
            </a:pPr>
            <a:r>
              <a:rPr lang="en-US" dirty="0" smtClean="0"/>
              <a:t>The teams should be well trained to reduce the conflicts that occur on a regular basis</a:t>
            </a:r>
          </a:p>
          <a:p>
            <a:pPr marL="514350" indent="-514350">
              <a:buFont typeface="+mj-lt"/>
              <a:buAutoNum type="arabicPeriod"/>
            </a:pPr>
            <a:r>
              <a:rPr lang="en-US" dirty="0" smtClean="0"/>
              <a:t>The company should encourage its diverse employees to find a personal fit with its culture.</a:t>
            </a:r>
          </a:p>
          <a:p>
            <a:pPr marL="514350" indent="-514350">
              <a:buFont typeface="+mj-lt"/>
              <a:buAutoNum type="arabicPeriod"/>
            </a:pPr>
            <a:r>
              <a:rPr lang="en-US" dirty="0" smtClean="0"/>
              <a:t>Communication should be improved and numbers shared even with the junior employees.</a:t>
            </a:r>
          </a:p>
          <a:p>
            <a:pPr marL="514350" indent="-514350">
              <a:buFont typeface="+mj-lt"/>
              <a:buAutoNum type="arabicPeriod"/>
            </a:pPr>
            <a:r>
              <a:rPr lang="en-US" dirty="0" smtClean="0"/>
              <a:t>Goals should not only be communicated to the managers but also to the junior employees</a:t>
            </a:r>
          </a:p>
          <a:p>
            <a:pPr marL="514350" indent="-514350">
              <a:buFont typeface="+mj-lt"/>
              <a:buAutoNum type="arabicPeriod"/>
            </a:pPr>
            <a:r>
              <a:rPr lang="en-US" dirty="0" smtClean="0"/>
              <a:t>Innovation should be encouraged from the lowest level employees</a:t>
            </a:r>
          </a:p>
          <a:p>
            <a:pPr marL="514350" indent="-514350">
              <a:buFont typeface="+mj-lt"/>
              <a:buAutoNum type="arabicPeriod"/>
            </a:pPr>
            <a:endParaRPr lang="en-US" dirty="0"/>
          </a:p>
        </p:txBody>
      </p:sp>
    </p:spTree>
    <p:extLst>
      <p:ext uri="{BB962C8B-B14F-4D97-AF65-F5344CB8AC3E}">
        <p14:creationId xmlns:p14="http://schemas.microsoft.com/office/powerpoint/2010/main" val="4025777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p:txBody>
          <a:bodyPr/>
          <a:lstStyle/>
          <a:p>
            <a:pPr algn="ctr"/>
            <a:r>
              <a:rPr lang="en-US" dirty="0" smtClean="0"/>
              <a:t>References</a:t>
            </a:r>
            <a:endParaRPr lang="en-US" dirty="0"/>
          </a:p>
        </p:txBody>
      </p:sp>
      <p:sp>
        <p:nvSpPr>
          <p:cNvPr id="4" name="Content Placeholder 3"/>
          <p:cNvSpPr>
            <a:spLocks noGrp="1"/>
          </p:cNvSpPr>
          <p:nvPr>
            <p:ph sz="quarter" idx="13"/>
          </p:nvPr>
        </p:nvSpPr>
        <p:spPr/>
        <p:txBody>
          <a:bodyPr>
            <a:normAutofit fontScale="77500" lnSpcReduction="20000"/>
          </a:bodyPr>
          <a:lstStyle/>
          <a:p>
            <a:r>
              <a:rPr lang="en-US" dirty="0"/>
              <a:t>Kahler, M. (Ed.). (2015). </a:t>
            </a:r>
            <a:r>
              <a:rPr lang="en-US" i="1" dirty="0"/>
              <a:t>Networked politics: agency, power, and governance</a:t>
            </a:r>
            <a:r>
              <a:rPr lang="en-US" dirty="0"/>
              <a:t>. Cornell University Press</a:t>
            </a:r>
            <a:r>
              <a:rPr lang="en-US" dirty="0" smtClean="0"/>
              <a:t>.</a:t>
            </a:r>
          </a:p>
          <a:p>
            <a:r>
              <a:rPr lang="en-US" dirty="0"/>
              <a:t>Ashkanasy, N. M., </a:t>
            </a:r>
            <a:r>
              <a:rPr lang="en-US" dirty="0" err="1"/>
              <a:t>Härtel</a:t>
            </a:r>
            <a:r>
              <a:rPr lang="en-US" dirty="0"/>
              <a:t>, C. E., &amp; </a:t>
            </a:r>
            <a:r>
              <a:rPr lang="en-US" dirty="0" err="1"/>
              <a:t>Zerbe</a:t>
            </a:r>
            <a:r>
              <a:rPr lang="en-US" dirty="0"/>
              <a:t>, W. J. (2016). Introduction. In </a:t>
            </a:r>
            <a:r>
              <a:rPr lang="en-US" i="1" dirty="0"/>
              <a:t>Emotions and Organizational Governance</a:t>
            </a:r>
            <a:r>
              <a:rPr lang="en-US" dirty="0"/>
              <a:t> (pp. xvii-xviii). Emerald Group Publishing Limited</a:t>
            </a:r>
            <a:r>
              <a:rPr lang="en-US" dirty="0" smtClean="0"/>
              <a:t>.</a:t>
            </a:r>
          </a:p>
          <a:p>
            <a:r>
              <a:rPr lang="en-US" dirty="0" err="1"/>
              <a:t>Besharov</a:t>
            </a:r>
            <a:r>
              <a:rPr lang="en-US" dirty="0"/>
              <a:t>, M. L., &amp; Smith, W. K. (2014). Multiple institutional logics in organizations: Explaining their varied nature and implications. </a:t>
            </a:r>
            <a:r>
              <a:rPr lang="en-US" i="1" dirty="0"/>
              <a:t>Academy of Management Review</a:t>
            </a:r>
            <a:r>
              <a:rPr lang="en-US" dirty="0"/>
              <a:t>, </a:t>
            </a:r>
            <a:r>
              <a:rPr lang="en-US" i="1" dirty="0"/>
              <a:t>39</a:t>
            </a:r>
            <a:r>
              <a:rPr lang="en-US" dirty="0"/>
              <a:t>(3), 364-381</a:t>
            </a:r>
            <a:r>
              <a:rPr lang="en-US" dirty="0" smtClean="0"/>
              <a:t>.</a:t>
            </a:r>
          </a:p>
          <a:p>
            <a:r>
              <a:rPr lang="en-US" dirty="0"/>
              <a:t>Bolman, L. G., &amp; Deal, T. E. (2017). </a:t>
            </a:r>
            <a:r>
              <a:rPr lang="en-US" i="1" dirty="0"/>
              <a:t>Reframing organizations: Artistry, choice, and leadership</a:t>
            </a:r>
            <a:r>
              <a:rPr lang="en-US" dirty="0"/>
              <a:t>. John Wiley &amp; Sons</a:t>
            </a:r>
            <a:r>
              <a:rPr lang="en-US" dirty="0" smtClean="0"/>
              <a:t>.</a:t>
            </a:r>
          </a:p>
          <a:p>
            <a:r>
              <a:rPr lang="en-US" dirty="0"/>
              <a:t>Pearson, R. (2017). Business ethics as communication ethics: Public relations practice and the idea of dialogue. In </a:t>
            </a:r>
            <a:r>
              <a:rPr lang="en-US" i="1" dirty="0"/>
              <a:t>Public relations theory</a:t>
            </a:r>
            <a:r>
              <a:rPr lang="en-US" dirty="0"/>
              <a:t> (pp. 111-131). Routledge</a:t>
            </a:r>
            <a:r>
              <a:rPr lang="en-US" dirty="0" smtClean="0"/>
              <a:t>..</a:t>
            </a:r>
          </a:p>
          <a:p>
            <a:r>
              <a:rPr lang="en-US" dirty="0"/>
              <a:t>https://www.cisco.com/</a:t>
            </a:r>
            <a:endParaRPr lang="en-US" dirty="0" smtClean="0"/>
          </a:p>
          <a:p>
            <a:endParaRPr lang="en-US" dirty="0" smtClean="0"/>
          </a:p>
          <a:p>
            <a:endParaRPr lang="en-US" dirty="0"/>
          </a:p>
        </p:txBody>
      </p:sp>
    </p:spTree>
    <p:extLst>
      <p:ext uri="{BB962C8B-B14F-4D97-AF65-F5344CB8AC3E}">
        <p14:creationId xmlns:p14="http://schemas.microsoft.com/office/powerpoint/2010/main" val="510200006"/>
      </p:ext>
    </p:extLst>
  </p:cSld>
  <p:clrMapOvr>
    <a:masterClrMapping/>
  </p:clrMapOvr>
</p:sld>
</file>

<file path=ppt/theme/theme1.xml><?xml version="1.0" encoding="utf-8"?>
<a:theme xmlns:a="http://schemas.openxmlformats.org/drawingml/2006/main" name="Office Theme">
  <a:themeElements>
    <a:clrScheme name="Post University Color Standards">
      <a:dk1>
        <a:srgbClr val="000000"/>
      </a:dk1>
      <a:lt1>
        <a:srgbClr val="FFFFFF"/>
      </a:lt1>
      <a:dk2>
        <a:srgbClr val="642A4D"/>
      </a:dk2>
      <a:lt2>
        <a:srgbClr val="D4D4D4"/>
      </a:lt2>
      <a:accent1>
        <a:srgbClr val="642A4D"/>
      </a:accent1>
      <a:accent2>
        <a:srgbClr val="FC7E1E"/>
      </a:accent2>
      <a:accent3>
        <a:srgbClr val="F9DF19"/>
      </a:accent3>
      <a:accent4>
        <a:srgbClr val="917057"/>
      </a:accent4>
      <a:accent5>
        <a:srgbClr val="6BC3D4"/>
      </a:accent5>
      <a:accent6>
        <a:srgbClr val="F8EFDE"/>
      </a:accent6>
      <a:hlink>
        <a:srgbClr val="FEE02D"/>
      </a:hlink>
      <a:folHlink>
        <a:srgbClr val="8FC9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31DE6B7F-96D3-0A4E-BC66-0B3173702A94}" vid="{4AE6B151-34BF-364F-8A49-D6479D519F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postpresentation2017-new</Template>
  <TotalTime>2251</TotalTime>
  <Words>1551</Words>
  <Application>Microsoft Office PowerPoint</Application>
  <PresentationFormat>On-screen Show (4:3)</PresentationFormat>
  <Paragraphs>152</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Lato Regular</vt:lpstr>
      <vt:lpstr>Newslab</vt:lpstr>
      <vt:lpstr>Times New Roman</vt:lpstr>
      <vt:lpstr>Wingdings</vt:lpstr>
      <vt:lpstr>Office Theme</vt:lpstr>
      <vt:lpstr>Organizational Dynamics of Cisco Systems</vt:lpstr>
      <vt:lpstr>Description of Cisco’s Systems</vt:lpstr>
      <vt:lpstr>Analysis and Evaluation of Cisco’s Structure</vt:lpstr>
      <vt:lpstr>Analysis of the External and Internal Drivers</vt:lpstr>
      <vt:lpstr>Analysis of the Culture of the Organization</vt:lpstr>
      <vt:lpstr>Analysis of how staff is recruited, selected and Retained</vt:lpstr>
      <vt:lpstr>Analysis of the use of teams within Cisco</vt:lpstr>
      <vt:lpstr>Analysis of the Various forms of Communication</vt:lpstr>
      <vt:lpstr>Analysis of Conflict at Cisco</vt:lpstr>
      <vt:lpstr>Analysis of the use of both power and politics in the Organization</vt:lpstr>
      <vt:lpstr>Analysis of the decision making process within Cisco</vt:lpstr>
      <vt:lpstr>Analysis of Ethical Approaches and issues the organization faces</vt:lpstr>
      <vt:lpstr>Analysis of Leadership Approaches used within the Organization</vt:lpstr>
      <vt:lpstr>Recommendations for Improvement</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Margin of Error</dc:title>
  <dc:creator>jcranks@gmail.com</dc:creator>
  <cp:lastModifiedBy>Windows User</cp:lastModifiedBy>
  <cp:revision>259</cp:revision>
  <cp:lastPrinted>2017-07-06T14:28:23Z</cp:lastPrinted>
  <dcterms:created xsi:type="dcterms:W3CDTF">2018-03-17T23:51:38Z</dcterms:created>
  <dcterms:modified xsi:type="dcterms:W3CDTF">2018-04-29T14:30:05Z</dcterms:modified>
</cp:coreProperties>
</file>